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48" r:id="rId3"/>
    <p:sldId id="388" r:id="rId4"/>
    <p:sldId id="389" r:id="rId6"/>
    <p:sldId id="338" r:id="rId7"/>
    <p:sldId id="341" r:id="rId8"/>
    <p:sldId id="390" r:id="rId9"/>
    <p:sldId id="349" r:id="rId10"/>
    <p:sldId id="393" r:id="rId11"/>
    <p:sldId id="395" r:id="rId12"/>
    <p:sldId id="398" r:id="rId13"/>
    <p:sldId id="397" r:id="rId14"/>
    <p:sldId id="399" r:id="rId15"/>
    <p:sldId id="401" r:id="rId16"/>
    <p:sldId id="450" r:id="rId17"/>
    <p:sldId id="449" r:id="rId18"/>
    <p:sldId id="402" r:id="rId19"/>
    <p:sldId id="403" r:id="rId20"/>
    <p:sldId id="405" r:id="rId21"/>
    <p:sldId id="406" r:id="rId22"/>
    <p:sldId id="407" r:id="rId23"/>
    <p:sldId id="439" r:id="rId24"/>
    <p:sldId id="440" r:id="rId25"/>
    <p:sldId id="441" r:id="rId26"/>
    <p:sldId id="443" r:id="rId27"/>
    <p:sldId id="444" r:id="rId28"/>
    <p:sldId id="445" r:id="rId29"/>
    <p:sldId id="446" r:id="rId30"/>
    <p:sldId id="264" r:id="rId31"/>
  </p:sldIdLst>
  <p:sldSz cx="12192000" cy="6858000"/>
  <p:notesSz cx="6858000" cy="9144000"/>
  <p:embeddedFontLst>
    <p:embeddedFont>
      <p:font typeface="微软雅黑 Light" panose="020B0502040204020203" pitchFamily="34" charset="-122"/>
      <p:regular r:id="rId35"/>
    </p:embeddedFont>
    <p:embeddedFont>
      <p:font typeface="Segoe UI Light" panose="020B0502040204020203" charset="0"/>
      <p:regular r:id="rId36"/>
      <p:italic r:id="rId37"/>
    </p:embeddedFont>
    <p:embeddedFont>
      <p:font typeface="微软雅黑" panose="020B0503020204020204" pitchFamily="34" charset="-122"/>
      <p:regular r:id="rId38"/>
    </p:embeddedFont>
    <p:embeddedFont>
      <p:font typeface="仿宋" panose="02010609060101010101" charset="-122"/>
      <p:regular r:id="rId39"/>
    </p:embeddedFont>
    <p:embeddedFont>
      <p:font typeface="等线" panose="02010600030101010101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381"/>
    <a:srgbClr val="2D70B4"/>
    <a:srgbClr val="537B83"/>
    <a:srgbClr val="1C2340"/>
    <a:srgbClr val="CD0100"/>
    <a:srgbClr val="21A6AA"/>
    <a:srgbClr val="191F3D"/>
    <a:srgbClr val="4A5A77"/>
    <a:srgbClr val="171C33"/>
    <a:srgbClr val="A2B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6" autoAdjust="0"/>
    <p:restoredTop sz="93062" autoAdjust="0"/>
  </p:normalViewPr>
  <p:slideViewPr>
    <p:cSldViewPr snapToGrid="0" showGuides="1">
      <p:cViewPr varScale="1">
        <p:scale>
          <a:sx n="59" d="100"/>
          <a:sy n="59" d="100"/>
        </p:scale>
        <p:origin x="988" y="64"/>
      </p:cViewPr>
      <p:guideLst>
        <p:guide pos="388"/>
        <p:guide pos="7218"/>
        <p:guide orient="horz" pos="20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84CF7-9841-4A50-A08F-5F7BD1310F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3A06C-1FAC-4C12-8DED-5DCD398A99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true"/>
        </p:nvSpPr>
        <p:spPr>
          <a:xfrm rot="5400000">
            <a:off x="6664792" y="1330793"/>
            <a:ext cx="6858000" cy="4196414"/>
          </a:xfrm>
          <a:custGeom>
            <a:avLst/>
            <a:gdLst>
              <a:gd name="connsiteX0" fmla="*/ 0 w 6858000"/>
              <a:gd name="connsiteY0" fmla="*/ 3676122 h 4196414"/>
              <a:gd name="connsiteX1" fmla="*/ 0 w 6858000"/>
              <a:gd name="connsiteY1" fmla="*/ 0 h 4196414"/>
              <a:gd name="connsiteX2" fmla="*/ 6858000 w 6858000"/>
              <a:gd name="connsiteY2" fmla="*/ 0 h 4196414"/>
              <a:gd name="connsiteX3" fmla="*/ 6858000 w 6858000"/>
              <a:gd name="connsiteY3" fmla="*/ 4139954 h 4196414"/>
              <a:gd name="connsiteX4" fmla="*/ 6814787 w 6858000"/>
              <a:gd name="connsiteY4" fmla="*/ 4153877 h 4196414"/>
              <a:gd name="connsiteX5" fmla="*/ 3428998 w 6858000"/>
              <a:gd name="connsiteY5" fmla="*/ 3908038 h 4196414"/>
              <a:gd name="connsiteX6" fmla="*/ 43209 w 6858000"/>
              <a:gd name="connsiteY6" fmla="*/ 3662200 h 41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4196414">
                <a:moveTo>
                  <a:pt x="0" y="36761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139954"/>
                </a:lnTo>
                <a:lnTo>
                  <a:pt x="6814787" y="4153877"/>
                </a:lnTo>
                <a:cubicBezTo>
                  <a:pt x="5686191" y="4454346"/>
                  <a:pt x="4557594" y="3033945"/>
                  <a:pt x="3428998" y="3908038"/>
                </a:cubicBezTo>
                <a:cubicBezTo>
                  <a:pt x="2300402" y="4782131"/>
                  <a:pt x="1171805" y="3361729"/>
                  <a:pt x="43209" y="3662200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2"/>
              </a:gs>
              <a:gs pos="22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 3"/>
          <p:cNvSpPr/>
          <p:nvPr userDrawn="true"/>
        </p:nvSpPr>
        <p:spPr>
          <a:xfrm rot="5400000">
            <a:off x="5064512" y="1042801"/>
            <a:ext cx="6858000" cy="4772399"/>
          </a:xfrm>
          <a:custGeom>
            <a:avLst/>
            <a:gdLst>
              <a:gd name="connsiteX0" fmla="*/ 0 w 6858000"/>
              <a:gd name="connsiteY0" fmla="*/ 4252108 h 4772399"/>
              <a:gd name="connsiteX1" fmla="*/ 0 w 6858000"/>
              <a:gd name="connsiteY1" fmla="*/ 56461 h 4772399"/>
              <a:gd name="connsiteX2" fmla="*/ 43212 w 6858000"/>
              <a:gd name="connsiteY2" fmla="*/ 42538 h 4772399"/>
              <a:gd name="connsiteX3" fmla="*/ 3429001 w 6858000"/>
              <a:gd name="connsiteY3" fmla="*/ 288376 h 4772399"/>
              <a:gd name="connsiteX4" fmla="*/ 6814790 w 6858000"/>
              <a:gd name="connsiteY4" fmla="*/ 534215 h 4772399"/>
              <a:gd name="connsiteX5" fmla="*/ 6858000 w 6858000"/>
              <a:gd name="connsiteY5" fmla="*/ 520293 h 4772399"/>
              <a:gd name="connsiteX6" fmla="*/ 6857999 w 6858000"/>
              <a:gd name="connsiteY6" fmla="*/ 4715940 h 4772399"/>
              <a:gd name="connsiteX7" fmla="*/ 6814790 w 6858000"/>
              <a:gd name="connsiteY7" fmla="*/ 4729862 h 4772399"/>
              <a:gd name="connsiteX8" fmla="*/ 3429001 w 6858000"/>
              <a:gd name="connsiteY8" fmla="*/ 4484023 h 4772399"/>
              <a:gd name="connsiteX9" fmla="*/ 43212 w 6858000"/>
              <a:gd name="connsiteY9" fmla="*/ 4238184 h 47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4772399">
                <a:moveTo>
                  <a:pt x="0" y="4252108"/>
                </a:moveTo>
                <a:lnTo>
                  <a:pt x="0" y="56461"/>
                </a:lnTo>
                <a:lnTo>
                  <a:pt x="43212" y="42538"/>
                </a:lnTo>
                <a:cubicBezTo>
                  <a:pt x="1171808" y="-257932"/>
                  <a:pt x="2300405" y="1162470"/>
                  <a:pt x="3429001" y="288376"/>
                </a:cubicBezTo>
                <a:cubicBezTo>
                  <a:pt x="4557597" y="-585717"/>
                  <a:pt x="5686194" y="834685"/>
                  <a:pt x="6814790" y="534215"/>
                </a:cubicBezTo>
                <a:lnTo>
                  <a:pt x="6858000" y="520293"/>
                </a:lnTo>
                <a:lnTo>
                  <a:pt x="6857999" y="4715940"/>
                </a:lnTo>
                <a:lnTo>
                  <a:pt x="6814790" y="4729862"/>
                </a:lnTo>
                <a:cubicBezTo>
                  <a:pt x="5686194" y="5030331"/>
                  <a:pt x="4557597" y="3609930"/>
                  <a:pt x="3429001" y="4484023"/>
                </a:cubicBezTo>
                <a:cubicBezTo>
                  <a:pt x="2300405" y="5358116"/>
                  <a:pt x="1171808" y="3937715"/>
                  <a:pt x="43212" y="4238184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5"/>
              </a:gs>
              <a:gs pos="2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数据 2"/>
          <p:cNvSpPr/>
          <p:nvPr userDrawn="true"/>
        </p:nvSpPr>
        <p:spPr>
          <a:xfrm>
            <a:off x="350067" y="1028700"/>
            <a:ext cx="4751062" cy="4389086"/>
          </a:xfrm>
          <a:prstGeom prst="flowChartInputOutput">
            <a:avLst/>
          </a:prstGeom>
          <a:gradFill>
            <a:gsLst>
              <a:gs pos="0">
                <a:schemeClr val="accent2"/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tru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true"/>
        </p:nvSpPr>
        <p:spPr>
          <a:xfrm>
            <a:off x="4300539" y="2238903"/>
            <a:ext cx="712519" cy="85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true"/>
        </p:nvSpPr>
        <p:spPr>
          <a:xfrm>
            <a:off x="5155568" y="3489032"/>
            <a:ext cx="2750588" cy="835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true"/>
        </p:nvSpPr>
        <p:spPr>
          <a:xfrm>
            <a:off x="4300544" y="3489032"/>
            <a:ext cx="712519" cy="85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true"/>
        </p:nvSpPr>
        <p:spPr>
          <a:xfrm>
            <a:off x="5155563" y="2238903"/>
            <a:ext cx="2750588" cy="835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true"/>
        </p:nvSpPr>
        <p:spPr>
          <a:xfrm>
            <a:off x="8101942" y="2247606"/>
            <a:ext cx="712519" cy="85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true"/>
        </p:nvSpPr>
        <p:spPr>
          <a:xfrm>
            <a:off x="8956966" y="2247606"/>
            <a:ext cx="2750588" cy="835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true"/>
        </p:nvSpPr>
        <p:spPr>
          <a:xfrm>
            <a:off x="8101941" y="3491864"/>
            <a:ext cx="712519" cy="85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 userDrawn="true"/>
        </p:nvSpPr>
        <p:spPr>
          <a:xfrm>
            <a:off x="8956965" y="3496549"/>
            <a:ext cx="2750588" cy="835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true"/>
        </p:nvSpPr>
        <p:spPr>
          <a:xfrm rot="5400000">
            <a:off x="4509719" y="1984004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true"/>
        </p:nvSpPr>
        <p:spPr>
          <a:xfrm rot="5400000">
            <a:off x="4509724" y="3240878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true"/>
        </p:nvSpPr>
        <p:spPr>
          <a:xfrm rot="5400000">
            <a:off x="8311121" y="1996204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 userDrawn="true"/>
        </p:nvSpPr>
        <p:spPr>
          <a:xfrm rot="5400000">
            <a:off x="8311119" y="3241899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 userDrawn="true"/>
        </p:nvSpPr>
        <p:spPr>
          <a:xfrm rot="5400000">
            <a:off x="11453606" y="4116432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 userDrawn="true"/>
        </p:nvSpPr>
        <p:spPr>
          <a:xfrm rot="5400000">
            <a:off x="11453606" y="2845580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圆角矩形 17"/>
          <p:cNvSpPr/>
          <p:nvPr userDrawn="true"/>
        </p:nvSpPr>
        <p:spPr>
          <a:xfrm rot="5400000">
            <a:off x="7653720" y="4112285"/>
            <a:ext cx="45719" cy="4640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tru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圆角矩形 18"/>
          <p:cNvSpPr/>
          <p:nvPr userDrawn="true"/>
        </p:nvSpPr>
        <p:spPr>
          <a:xfrm rot="5400000">
            <a:off x="7651251" y="2836659"/>
            <a:ext cx="45719" cy="464080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tru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true"/>
        </p:nvGrpSpPr>
        <p:grpSpPr>
          <a:xfrm>
            <a:off x="9698681" y="442956"/>
            <a:ext cx="2184252" cy="421318"/>
            <a:chOff x="9698681" y="442956"/>
            <a:chExt cx="2184252" cy="421318"/>
          </a:xfrm>
        </p:grpSpPr>
        <p:sp>
          <p:nvSpPr>
            <p:cNvPr id="31" name="椭圆 30"/>
            <p:cNvSpPr/>
            <p:nvPr/>
          </p:nvSpPr>
          <p:spPr>
            <a:xfrm>
              <a:off x="9698681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902297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0105913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0309529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0513145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0716761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0920377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1123993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1327609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105149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308765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512381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715997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919613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1123229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1326845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1530461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1734077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9" name="任意多边形 48"/>
          <p:cNvSpPr/>
          <p:nvPr userDrawn="true"/>
        </p:nvSpPr>
        <p:spPr>
          <a:xfrm rot="10800000" flipH="true">
            <a:off x="-1" y="6082829"/>
            <a:ext cx="12192000" cy="775170"/>
          </a:xfrm>
          <a:custGeom>
            <a:avLst/>
            <a:gdLst>
              <a:gd name="connsiteX0" fmla="*/ 3018572 w 12192000"/>
              <a:gd name="connsiteY0" fmla="*/ 774887 h 775170"/>
              <a:gd name="connsiteX1" fmla="*/ 4764619 w 12192000"/>
              <a:gd name="connsiteY1" fmla="*/ 486795 h 775170"/>
              <a:gd name="connsiteX2" fmla="*/ 11998243 w 12192000"/>
              <a:gd name="connsiteY2" fmla="*/ 693672 h 775170"/>
              <a:gd name="connsiteX3" fmla="*/ 12192000 w 12192000"/>
              <a:gd name="connsiteY3" fmla="*/ 652325 h 775170"/>
              <a:gd name="connsiteX4" fmla="*/ 12192000 w 12192000"/>
              <a:gd name="connsiteY4" fmla="*/ 0 h 775170"/>
              <a:gd name="connsiteX5" fmla="*/ 0 w 12192000"/>
              <a:gd name="connsiteY5" fmla="*/ 0 h 775170"/>
              <a:gd name="connsiteX6" fmla="*/ 0 w 12192000"/>
              <a:gd name="connsiteY6" fmla="*/ 348663 h 775170"/>
              <a:gd name="connsiteX7" fmla="*/ 274783 w 12192000"/>
              <a:gd name="connsiteY7" fmla="*/ 394605 h 775170"/>
              <a:gd name="connsiteX8" fmla="*/ 3018572 w 12192000"/>
              <a:gd name="connsiteY8" fmla="*/ 774887 h 7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75170">
                <a:moveTo>
                  <a:pt x="3018572" y="774887"/>
                </a:moveTo>
                <a:cubicBezTo>
                  <a:pt x="3600588" y="780436"/>
                  <a:pt x="4182603" y="705318"/>
                  <a:pt x="4764619" y="486795"/>
                </a:cubicBezTo>
                <a:cubicBezTo>
                  <a:pt x="7175827" y="-418516"/>
                  <a:pt x="9587035" y="1137486"/>
                  <a:pt x="11998243" y="693672"/>
                </a:cubicBezTo>
                <a:lnTo>
                  <a:pt x="12192000" y="652325"/>
                </a:lnTo>
                <a:lnTo>
                  <a:pt x="12192000" y="0"/>
                </a:lnTo>
                <a:lnTo>
                  <a:pt x="0" y="0"/>
                </a:lnTo>
                <a:lnTo>
                  <a:pt x="0" y="348663"/>
                </a:lnTo>
                <a:lnTo>
                  <a:pt x="274783" y="394605"/>
                </a:lnTo>
                <a:cubicBezTo>
                  <a:pt x="1189379" y="558254"/>
                  <a:pt x="2103976" y="766168"/>
                  <a:pt x="3018572" y="774887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alpha val="74000"/>
                  <a:lumMod val="44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true"/>
        </p:nvSpPr>
        <p:spPr>
          <a:xfrm rot="12987858" flipH="true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 3"/>
          <p:cNvSpPr/>
          <p:nvPr userDrawn="true"/>
        </p:nvSpPr>
        <p:spPr>
          <a:xfrm>
            <a:off x="4627537" y="2487535"/>
            <a:ext cx="7564463" cy="1967948"/>
          </a:xfrm>
          <a:custGeom>
            <a:avLst/>
            <a:gdLst>
              <a:gd name="connsiteX0" fmla="*/ 327998 w 7564463"/>
              <a:gd name="connsiteY0" fmla="*/ 0 h 1967948"/>
              <a:gd name="connsiteX1" fmla="*/ 7564463 w 7564463"/>
              <a:gd name="connsiteY1" fmla="*/ 0 h 1967948"/>
              <a:gd name="connsiteX2" fmla="*/ 7564463 w 7564463"/>
              <a:gd name="connsiteY2" fmla="*/ 1967948 h 1967948"/>
              <a:gd name="connsiteX3" fmla="*/ 327998 w 7564463"/>
              <a:gd name="connsiteY3" fmla="*/ 1967948 h 1967948"/>
              <a:gd name="connsiteX4" fmla="*/ 0 w 7564463"/>
              <a:gd name="connsiteY4" fmla="*/ 1639950 h 1967948"/>
              <a:gd name="connsiteX5" fmla="*/ 0 w 7564463"/>
              <a:gd name="connsiteY5" fmla="*/ 327998 h 1967948"/>
              <a:gd name="connsiteX6" fmla="*/ 327998 w 7564463"/>
              <a:gd name="connsiteY6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4463" h="1967948">
                <a:moveTo>
                  <a:pt x="327998" y="0"/>
                </a:moveTo>
                <a:lnTo>
                  <a:pt x="7564463" y="0"/>
                </a:lnTo>
                <a:lnTo>
                  <a:pt x="7564463" y="1967948"/>
                </a:lnTo>
                <a:lnTo>
                  <a:pt x="327998" y="1967948"/>
                </a:lnTo>
                <a:cubicBezTo>
                  <a:pt x="146850" y="1967948"/>
                  <a:pt x="0" y="1821098"/>
                  <a:pt x="0" y="1639950"/>
                </a:cubicBezTo>
                <a:lnTo>
                  <a:pt x="0" y="327998"/>
                </a:lnTo>
                <a:cubicBezTo>
                  <a:pt x="0" y="146850"/>
                  <a:pt x="146850" y="0"/>
                  <a:pt x="327998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任意多边形 4"/>
          <p:cNvSpPr/>
          <p:nvPr userDrawn="true"/>
        </p:nvSpPr>
        <p:spPr>
          <a:xfrm rot="12987858" flipH="true">
            <a:off x="-1559495" y="4167467"/>
            <a:ext cx="6596581" cy="3544124"/>
          </a:xfrm>
          <a:custGeom>
            <a:avLst/>
            <a:gdLst>
              <a:gd name="connsiteX0" fmla="*/ 0 w 6596581"/>
              <a:gd name="connsiteY0" fmla="*/ 3309580 h 3544124"/>
              <a:gd name="connsiteX1" fmla="*/ 207570 w 6596581"/>
              <a:gd name="connsiteY1" fmla="*/ 3347938 h 3544124"/>
              <a:gd name="connsiteX2" fmla="*/ 3699664 w 6596581"/>
              <a:gd name="connsiteY2" fmla="*/ 3255749 h 3544124"/>
              <a:gd name="connsiteX3" fmla="*/ 6194017 w 6596581"/>
              <a:gd name="connsiteY3" fmla="*/ 3014300 h 3544124"/>
              <a:gd name="connsiteX4" fmla="*/ 6596581 w 6596581"/>
              <a:gd name="connsiteY4" fmla="*/ 3067437 h 3544124"/>
              <a:gd name="connsiteX5" fmla="*/ 2445771 w 6596581"/>
              <a:gd name="connsiteY5" fmla="*/ 0 h 354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581" h="3544124">
                <a:moveTo>
                  <a:pt x="0" y="3309580"/>
                </a:moveTo>
                <a:lnTo>
                  <a:pt x="207570" y="3347938"/>
                </a:lnTo>
                <a:cubicBezTo>
                  <a:pt x="1371601" y="3556218"/>
                  <a:pt x="2535633" y="3692795"/>
                  <a:pt x="3699664" y="3255749"/>
                </a:cubicBezTo>
                <a:cubicBezTo>
                  <a:pt x="4531115" y="2943573"/>
                  <a:pt x="5362566" y="2924062"/>
                  <a:pt x="6194017" y="3014300"/>
                </a:cubicBezTo>
                <a:lnTo>
                  <a:pt x="6596581" y="3067437"/>
                </a:lnTo>
                <a:lnTo>
                  <a:pt x="2445771" y="0"/>
                </a:ln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lumMod val="87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任意多边形 5"/>
          <p:cNvSpPr/>
          <p:nvPr userDrawn="true"/>
        </p:nvSpPr>
        <p:spPr>
          <a:xfrm>
            <a:off x="0" y="2487535"/>
            <a:ext cx="4631635" cy="1967948"/>
          </a:xfrm>
          <a:custGeom>
            <a:avLst/>
            <a:gdLst>
              <a:gd name="connsiteX0" fmla="*/ 0 w 4631635"/>
              <a:gd name="connsiteY0" fmla="*/ 0 h 1967948"/>
              <a:gd name="connsiteX1" fmla="*/ 4303636 w 4631635"/>
              <a:gd name="connsiteY1" fmla="*/ 0 h 1967948"/>
              <a:gd name="connsiteX2" fmla="*/ 4631635 w 4631635"/>
              <a:gd name="connsiteY2" fmla="*/ 327998 h 1967948"/>
              <a:gd name="connsiteX3" fmla="*/ 4631635 w 4631635"/>
              <a:gd name="connsiteY3" fmla="*/ 1639950 h 1967948"/>
              <a:gd name="connsiteX4" fmla="*/ 4303636 w 4631635"/>
              <a:gd name="connsiteY4" fmla="*/ 1967948 h 1967948"/>
              <a:gd name="connsiteX5" fmla="*/ 0 w 4631635"/>
              <a:gd name="connsiteY5" fmla="*/ 1967948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1635" h="1967948">
                <a:moveTo>
                  <a:pt x="0" y="0"/>
                </a:moveTo>
                <a:lnTo>
                  <a:pt x="4303636" y="0"/>
                </a:lnTo>
                <a:cubicBezTo>
                  <a:pt x="4484785" y="0"/>
                  <a:pt x="4631635" y="146850"/>
                  <a:pt x="4631635" y="327998"/>
                </a:cubicBezTo>
                <a:lnTo>
                  <a:pt x="4631635" y="1639950"/>
                </a:lnTo>
                <a:cubicBezTo>
                  <a:pt x="4631635" y="1821098"/>
                  <a:pt x="4484785" y="1967948"/>
                  <a:pt x="4303636" y="1967948"/>
                </a:cubicBezTo>
                <a:lnTo>
                  <a:pt x="0" y="196794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 userDrawn="true"/>
        </p:nvGrpSpPr>
        <p:grpSpPr>
          <a:xfrm>
            <a:off x="9889972" y="6432290"/>
            <a:ext cx="1777784" cy="148856"/>
            <a:chOff x="9889972" y="6432290"/>
            <a:chExt cx="1777784" cy="148856"/>
          </a:xfrm>
          <a:gradFill>
            <a:gsLst>
              <a:gs pos="93000">
                <a:schemeClr val="bg1">
                  <a:lumMod val="94000"/>
                </a:schemeClr>
              </a:gs>
              <a:gs pos="32000">
                <a:schemeClr val="accent2">
                  <a:lumMod val="54000"/>
                  <a:lumOff val="46000"/>
                  <a:alpha val="16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8" name="椭圆 7"/>
            <p:cNvSpPr/>
            <p:nvPr/>
          </p:nvSpPr>
          <p:spPr>
            <a:xfrm>
              <a:off x="9889972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093588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0297204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500820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704436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908052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1668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315284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518900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 userDrawn="true"/>
        </p:nvGrpSpPr>
        <p:grpSpPr>
          <a:xfrm>
            <a:off x="500532" y="429807"/>
            <a:ext cx="1317726" cy="598893"/>
            <a:chOff x="511544" y="212651"/>
            <a:chExt cx="1777784" cy="807984"/>
          </a:xfrm>
          <a:gradFill flip="none" rotWithShape="true">
            <a:gsLst>
              <a:gs pos="100000">
                <a:schemeClr val="bg1"/>
              </a:gs>
              <a:gs pos="32000">
                <a:schemeClr val="accent2">
                  <a:lumMod val="54000"/>
                  <a:lumOff val="46000"/>
                  <a:alpha val="16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8" name="椭圆 17"/>
            <p:cNvSpPr/>
            <p:nvPr/>
          </p:nvSpPr>
          <p:spPr>
            <a:xfrm>
              <a:off x="511544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15160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18776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22392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326008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29624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733240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936856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140472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11544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15160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918776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22392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326008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529624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733240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936856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2140472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11544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15160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18776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122392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326008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529624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733240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936856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140472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true"/>
        </p:nvSpPr>
        <p:spPr>
          <a:xfrm rot="12987858" flipH="true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 3"/>
          <p:cNvSpPr/>
          <p:nvPr userDrawn="true"/>
        </p:nvSpPr>
        <p:spPr>
          <a:xfrm rot="12987858" flipH="true">
            <a:off x="-1559495" y="4167467"/>
            <a:ext cx="6596581" cy="3544124"/>
          </a:xfrm>
          <a:custGeom>
            <a:avLst/>
            <a:gdLst>
              <a:gd name="connsiteX0" fmla="*/ 0 w 6596581"/>
              <a:gd name="connsiteY0" fmla="*/ 3309580 h 3544124"/>
              <a:gd name="connsiteX1" fmla="*/ 207570 w 6596581"/>
              <a:gd name="connsiteY1" fmla="*/ 3347938 h 3544124"/>
              <a:gd name="connsiteX2" fmla="*/ 3699664 w 6596581"/>
              <a:gd name="connsiteY2" fmla="*/ 3255749 h 3544124"/>
              <a:gd name="connsiteX3" fmla="*/ 6194017 w 6596581"/>
              <a:gd name="connsiteY3" fmla="*/ 3014300 h 3544124"/>
              <a:gd name="connsiteX4" fmla="*/ 6596581 w 6596581"/>
              <a:gd name="connsiteY4" fmla="*/ 3067437 h 3544124"/>
              <a:gd name="connsiteX5" fmla="*/ 2445771 w 6596581"/>
              <a:gd name="connsiteY5" fmla="*/ 0 h 354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581" h="3544124">
                <a:moveTo>
                  <a:pt x="0" y="3309580"/>
                </a:moveTo>
                <a:lnTo>
                  <a:pt x="207570" y="3347938"/>
                </a:lnTo>
                <a:cubicBezTo>
                  <a:pt x="1371601" y="3556218"/>
                  <a:pt x="2535633" y="3692795"/>
                  <a:pt x="3699664" y="3255749"/>
                </a:cubicBezTo>
                <a:cubicBezTo>
                  <a:pt x="4531115" y="2943573"/>
                  <a:pt x="5362566" y="2924062"/>
                  <a:pt x="6194017" y="3014300"/>
                </a:cubicBezTo>
                <a:lnTo>
                  <a:pt x="6596581" y="3067437"/>
                </a:lnTo>
                <a:lnTo>
                  <a:pt x="2445771" y="0"/>
                </a:ln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lumMod val="87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 userDrawn="true"/>
        </p:nvGrpSpPr>
        <p:grpSpPr>
          <a:xfrm>
            <a:off x="384816" y="282354"/>
            <a:ext cx="551168" cy="539566"/>
            <a:chOff x="308687" y="189427"/>
            <a:chExt cx="551168" cy="539566"/>
          </a:xfrm>
        </p:grpSpPr>
        <p:sp>
          <p:nvSpPr>
            <p:cNvPr id="6" name="椭圆 5"/>
            <p:cNvSpPr/>
            <p:nvPr/>
          </p:nvSpPr>
          <p:spPr>
            <a:xfrm>
              <a:off x="308687" y="189427"/>
              <a:ext cx="457200" cy="475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00775" y="459550"/>
              <a:ext cx="259080" cy="2694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true"/>
        </p:nvSpPr>
        <p:spPr>
          <a:xfrm rot="12987858" flipH="true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 3"/>
          <p:cNvSpPr/>
          <p:nvPr userDrawn="true"/>
        </p:nvSpPr>
        <p:spPr>
          <a:xfrm rot="12987858" flipH="true">
            <a:off x="-1559495" y="4167467"/>
            <a:ext cx="6596581" cy="3544124"/>
          </a:xfrm>
          <a:custGeom>
            <a:avLst/>
            <a:gdLst>
              <a:gd name="connsiteX0" fmla="*/ 0 w 6596581"/>
              <a:gd name="connsiteY0" fmla="*/ 3309580 h 3544124"/>
              <a:gd name="connsiteX1" fmla="*/ 207570 w 6596581"/>
              <a:gd name="connsiteY1" fmla="*/ 3347938 h 3544124"/>
              <a:gd name="connsiteX2" fmla="*/ 3699664 w 6596581"/>
              <a:gd name="connsiteY2" fmla="*/ 3255749 h 3544124"/>
              <a:gd name="connsiteX3" fmla="*/ 6194017 w 6596581"/>
              <a:gd name="connsiteY3" fmla="*/ 3014300 h 3544124"/>
              <a:gd name="connsiteX4" fmla="*/ 6596581 w 6596581"/>
              <a:gd name="connsiteY4" fmla="*/ 3067437 h 3544124"/>
              <a:gd name="connsiteX5" fmla="*/ 2445771 w 6596581"/>
              <a:gd name="connsiteY5" fmla="*/ 0 h 354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581" h="3544124">
                <a:moveTo>
                  <a:pt x="0" y="3309580"/>
                </a:moveTo>
                <a:lnTo>
                  <a:pt x="207570" y="3347938"/>
                </a:lnTo>
                <a:cubicBezTo>
                  <a:pt x="1371601" y="3556218"/>
                  <a:pt x="2535633" y="3692795"/>
                  <a:pt x="3699664" y="3255749"/>
                </a:cubicBezTo>
                <a:cubicBezTo>
                  <a:pt x="4531115" y="2943573"/>
                  <a:pt x="5362566" y="2924062"/>
                  <a:pt x="6194017" y="3014300"/>
                </a:cubicBezTo>
                <a:lnTo>
                  <a:pt x="6596581" y="3067437"/>
                </a:lnTo>
                <a:lnTo>
                  <a:pt x="2445771" y="0"/>
                </a:ln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lumMod val="87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圆角矩形 4"/>
          <p:cNvSpPr/>
          <p:nvPr userDrawn="true"/>
        </p:nvSpPr>
        <p:spPr>
          <a:xfrm>
            <a:off x="660399" y="1060786"/>
            <a:ext cx="10858501" cy="5171835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true"/>
        </p:nvGrpSpPr>
        <p:grpSpPr>
          <a:xfrm>
            <a:off x="384816" y="282354"/>
            <a:ext cx="551168" cy="539566"/>
            <a:chOff x="308687" y="189427"/>
            <a:chExt cx="551168" cy="539566"/>
          </a:xfrm>
        </p:grpSpPr>
        <p:sp>
          <p:nvSpPr>
            <p:cNvPr id="7" name="椭圆 6"/>
            <p:cNvSpPr/>
            <p:nvPr/>
          </p:nvSpPr>
          <p:spPr>
            <a:xfrm>
              <a:off x="308687" y="189427"/>
              <a:ext cx="457200" cy="475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0775" y="459550"/>
              <a:ext cx="259080" cy="2694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true"/>
        </p:nvSpPr>
        <p:spPr>
          <a:xfrm rot="753034" flipH="true">
            <a:off x="-662950" y="114455"/>
            <a:ext cx="11787457" cy="7023171"/>
          </a:xfrm>
          <a:custGeom>
            <a:avLst/>
            <a:gdLst>
              <a:gd name="connsiteX0" fmla="*/ 11787457 w 11787457"/>
              <a:gd name="connsiteY0" fmla="*/ 1108845 h 7023171"/>
              <a:gd name="connsiteX1" fmla="*/ 10305573 w 11787457"/>
              <a:gd name="connsiteY1" fmla="*/ 778947 h 7023171"/>
              <a:gd name="connsiteX2" fmla="*/ 10289412 w 11787457"/>
              <a:gd name="connsiteY2" fmla="*/ 797602 h 7023171"/>
              <a:gd name="connsiteX3" fmla="*/ 10174875 w 11787457"/>
              <a:gd name="connsiteY3" fmla="*/ 943737 h 7023171"/>
              <a:gd name="connsiteX4" fmla="*/ 2844472 w 11787457"/>
              <a:gd name="connsiteY4" fmla="*/ 943737 h 7023171"/>
              <a:gd name="connsiteX5" fmla="*/ 0 w 11787457"/>
              <a:gd name="connsiteY5" fmla="*/ 5510598 h 7023171"/>
              <a:gd name="connsiteX6" fmla="*/ 6421925 w 11787457"/>
              <a:gd name="connsiteY6" fmla="*/ 6940252 h 7023171"/>
              <a:gd name="connsiteX7" fmla="*/ 6509673 w 11787457"/>
              <a:gd name="connsiteY7" fmla="*/ 6828296 h 7023171"/>
              <a:gd name="connsiteX8" fmla="*/ 10174874 w 11787457"/>
              <a:gd name="connsiteY8" fmla="*/ 6828297 h 7023171"/>
              <a:gd name="connsiteX9" fmla="*/ 10470805 w 11787457"/>
              <a:gd name="connsiteY9" fmla="*/ 7023171 h 70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87457" h="7023171">
                <a:moveTo>
                  <a:pt x="11787457" y="1108845"/>
                </a:moveTo>
                <a:lnTo>
                  <a:pt x="10305573" y="778947"/>
                </a:lnTo>
                <a:lnTo>
                  <a:pt x="10289412" y="797602"/>
                </a:lnTo>
                <a:cubicBezTo>
                  <a:pt x="10251233" y="843969"/>
                  <a:pt x="10213054" y="892656"/>
                  <a:pt x="10174875" y="943737"/>
                </a:cubicBezTo>
                <a:cubicBezTo>
                  <a:pt x="7731407" y="4212936"/>
                  <a:pt x="5287940" y="-2325463"/>
                  <a:pt x="2844472" y="943737"/>
                </a:cubicBezTo>
                <a:lnTo>
                  <a:pt x="0" y="5510598"/>
                </a:lnTo>
                <a:lnTo>
                  <a:pt x="6421925" y="6940252"/>
                </a:lnTo>
                <a:lnTo>
                  <a:pt x="6509673" y="6828296"/>
                </a:lnTo>
                <a:cubicBezTo>
                  <a:pt x="7731407" y="5193696"/>
                  <a:pt x="8953140" y="6010997"/>
                  <a:pt x="10174874" y="6828297"/>
                </a:cubicBezTo>
                <a:lnTo>
                  <a:pt x="10470805" y="7023171"/>
                </a:lnTo>
                <a:close/>
              </a:path>
            </a:pathLst>
          </a:custGeom>
          <a:gradFill flip="none" rotWithShape="true">
            <a:gsLst>
              <a:gs pos="0">
                <a:schemeClr val="accent1"/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6"/>
          <p:cNvSpPr>
            <a:spLocks noGrp="true"/>
          </p:cNvSpPr>
          <p:nvPr>
            <p:ph type="body" sz="quarter" idx="11" hasCustomPrompt="true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8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10"/>
          <p:cNvSpPr>
            <a:spLocks noGrp="true"/>
          </p:cNvSpPr>
          <p:nvPr>
            <p:ph type="body" sz="quarter" idx="10" hasCustomPrompt="true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defRPr sz="1865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5"/>
          <p:cNvSpPr>
            <a:spLocks noGrp="true"/>
          </p:cNvSpPr>
          <p:nvPr>
            <p:ph type="body" sz="quarter" idx="15" hasCustomPrompt="true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7"/>
          <p:cNvSpPr>
            <a:spLocks noGrp="true"/>
          </p:cNvSpPr>
          <p:nvPr>
            <p:ph type="body" sz="quarter" idx="16" hasCustomPrompt="true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true"/>
          </p:cNvSpPr>
          <p:nvPr>
            <p:ph type="body" sz="quarter" idx="17" hasCustomPrompt="true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 53"/>
          <p:cNvSpPr/>
          <p:nvPr/>
        </p:nvSpPr>
        <p:spPr>
          <a:xfrm rot="5400000">
            <a:off x="6664792" y="1330793"/>
            <a:ext cx="6858000" cy="4196414"/>
          </a:xfrm>
          <a:custGeom>
            <a:avLst/>
            <a:gdLst>
              <a:gd name="connsiteX0" fmla="*/ 0 w 6858000"/>
              <a:gd name="connsiteY0" fmla="*/ 3676122 h 4196414"/>
              <a:gd name="connsiteX1" fmla="*/ 0 w 6858000"/>
              <a:gd name="connsiteY1" fmla="*/ 0 h 4196414"/>
              <a:gd name="connsiteX2" fmla="*/ 6858000 w 6858000"/>
              <a:gd name="connsiteY2" fmla="*/ 0 h 4196414"/>
              <a:gd name="connsiteX3" fmla="*/ 6858000 w 6858000"/>
              <a:gd name="connsiteY3" fmla="*/ 4139954 h 4196414"/>
              <a:gd name="connsiteX4" fmla="*/ 6814787 w 6858000"/>
              <a:gd name="connsiteY4" fmla="*/ 4153877 h 4196414"/>
              <a:gd name="connsiteX5" fmla="*/ 3428998 w 6858000"/>
              <a:gd name="connsiteY5" fmla="*/ 3908038 h 4196414"/>
              <a:gd name="connsiteX6" fmla="*/ 43209 w 6858000"/>
              <a:gd name="connsiteY6" fmla="*/ 3662200 h 41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4196414">
                <a:moveTo>
                  <a:pt x="0" y="36761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139954"/>
                </a:lnTo>
                <a:lnTo>
                  <a:pt x="6814787" y="4153877"/>
                </a:lnTo>
                <a:cubicBezTo>
                  <a:pt x="5686191" y="4454346"/>
                  <a:pt x="4557594" y="3033945"/>
                  <a:pt x="3428998" y="3908038"/>
                </a:cubicBezTo>
                <a:cubicBezTo>
                  <a:pt x="2300402" y="4782131"/>
                  <a:pt x="1171805" y="3361729"/>
                  <a:pt x="43209" y="3662200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2"/>
              </a:gs>
              <a:gs pos="22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56" name="任意多边形 55"/>
          <p:cNvSpPr/>
          <p:nvPr/>
        </p:nvSpPr>
        <p:spPr>
          <a:xfrm rot="5400000">
            <a:off x="5064512" y="1042801"/>
            <a:ext cx="6858000" cy="4772399"/>
          </a:xfrm>
          <a:custGeom>
            <a:avLst/>
            <a:gdLst>
              <a:gd name="connsiteX0" fmla="*/ 0 w 6858000"/>
              <a:gd name="connsiteY0" fmla="*/ 4252108 h 4772399"/>
              <a:gd name="connsiteX1" fmla="*/ 0 w 6858000"/>
              <a:gd name="connsiteY1" fmla="*/ 56461 h 4772399"/>
              <a:gd name="connsiteX2" fmla="*/ 43212 w 6858000"/>
              <a:gd name="connsiteY2" fmla="*/ 42538 h 4772399"/>
              <a:gd name="connsiteX3" fmla="*/ 3429001 w 6858000"/>
              <a:gd name="connsiteY3" fmla="*/ 288376 h 4772399"/>
              <a:gd name="connsiteX4" fmla="*/ 6814790 w 6858000"/>
              <a:gd name="connsiteY4" fmla="*/ 534215 h 4772399"/>
              <a:gd name="connsiteX5" fmla="*/ 6858000 w 6858000"/>
              <a:gd name="connsiteY5" fmla="*/ 520293 h 4772399"/>
              <a:gd name="connsiteX6" fmla="*/ 6857999 w 6858000"/>
              <a:gd name="connsiteY6" fmla="*/ 4715940 h 4772399"/>
              <a:gd name="connsiteX7" fmla="*/ 6814790 w 6858000"/>
              <a:gd name="connsiteY7" fmla="*/ 4729862 h 4772399"/>
              <a:gd name="connsiteX8" fmla="*/ 3429001 w 6858000"/>
              <a:gd name="connsiteY8" fmla="*/ 4484023 h 4772399"/>
              <a:gd name="connsiteX9" fmla="*/ 43212 w 6858000"/>
              <a:gd name="connsiteY9" fmla="*/ 4238184 h 47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4772399">
                <a:moveTo>
                  <a:pt x="0" y="4252108"/>
                </a:moveTo>
                <a:lnTo>
                  <a:pt x="0" y="56461"/>
                </a:lnTo>
                <a:lnTo>
                  <a:pt x="43212" y="42538"/>
                </a:lnTo>
                <a:cubicBezTo>
                  <a:pt x="1171808" y="-257932"/>
                  <a:pt x="2300405" y="1162470"/>
                  <a:pt x="3429001" y="288376"/>
                </a:cubicBezTo>
                <a:cubicBezTo>
                  <a:pt x="4557597" y="-585717"/>
                  <a:pt x="5686194" y="834685"/>
                  <a:pt x="6814790" y="534215"/>
                </a:cubicBezTo>
                <a:lnTo>
                  <a:pt x="6858000" y="520293"/>
                </a:lnTo>
                <a:lnTo>
                  <a:pt x="6857999" y="4715940"/>
                </a:lnTo>
                <a:lnTo>
                  <a:pt x="6814790" y="4729862"/>
                </a:lnTo>
                <a:cubicBezTo>
                  <a:pt x="5686194" y="5030331"/>
                  <a:pt x="4557597" y="3609930"/>
                  <a:pt x="3429001" y="4484023"/>
                </a:cubicBezTo>
                <a:cubicBezTo>
                  <a:pt x="2300405" y="5358116"/>
                  <a:pt x="1171808" y="3937715"/>
                  <a:pt x="43212" y="4238184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5"/>
              </a:gs>
              <a:gs pos="2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52" name="图片 51" descr="C:\Users\15158\Desktop\src=http___bkimg.cdn.bcebos.com_pic_8644ebf81a4c510fd9f94894f512322dd42a29340fa3&amp;refer=http___bkimg.cdn.bcebos.jpgsrc=http___bkimg.cdn.bcebos.com_pic_8644ebf81a4c510fd9f94894f512322dd42a29340fa3&amp;refer=http___bkimg.cdn.bcebos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08775" y="0"/>
            <a:ext cx="4954905" cy="6858000"/>
          </a:xfrm>
          <a:custGeom>
            <a:avLst/>
            <a:gdLst>
              <a:gd name="connsiteX0" fmla="*/ 520293 w 4772399"/>
              <a:gd name="connsiteY0" fmla="*/ 0 h 6858000"/>
              <a:gd name="connsiteX1" fmla="*/ 4715940 w 4772399"/>
              <a:gd name="connsiteY1" fmla="*/ 0 h 6858000"/>
              <a:gd name="connsiteX2" fmla="*/ 4729862 w 4772399"/>
              <a:gd name="connsiteY2" fmla="*/ 43211 h 6858000"/>
              <a:gd name="connsiteX3" fmla="*/ 4484024 w 4772399"/>
              <a:gd name="connsiteY3" fmla="*/ 3429000 h 6858000"/>
              <a:gd name="connsiteX4" fmla="*/ 4238185 w 4772399"/>
              <a:gd name="connsiteY4" fmla="*/ 6814789 h 6858000"/>
              <a:gd name="connsiteX5" fmla="*/ 4252108 w 4772399"/>
              <a:gd name="connsiteY5" fmla="*/ 6858000 h 6858000"/>
              <a:gd name="connsiteX6" fmla="*/ 56461 w 4772399"/>
              <a:gd name="connsiteY6" fmla="*/ 6858000 h 6858000"/>
              <a:gd name="connsiteX7" fmla="*/ 42538 w 4772399"/>
              <a:gd name="connsiteY7" fmla="*/ 6814789 h 6858000"/>
              <a:gd name="connsiteX8" fmla="*/ 288377 w 4772399"/>
              <a:gd name="connsiteY8" fmla="*/ 3429000 h 6858000"/>
              <a:gd name="connsiteX9" fmla="*/ 534216 w 4772399"/>
              <a:gd name="connsiteY9" fmla="*/ 432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2399" h="6858000">
                <a:moveTo>
                  <a:pt x="520293" y="0"/>
                </a:moveTo>
                <a:lnTo>
                  <a:pt x="4715940" y="0"/>
                </a:lnTo>
                <a:lnTo>
                  <a:pt x="4729862" y="43211"/>
                </a:lnTo>
                <a:cubicBezTo>
                  <a:pt x="5030331" y="1171807"/>
                  <a:pt x="3609930" y="2300404"/>
                  <a:pt x="4484024" y="3429000"/>
                </a:cubicBezTo>
                <a:cubicBezTo>
                  <a:pt x="5358116" y="4557596"/>
                  <a:pt x="3937715" y="5686193"/>
                  <a:pt x="4238185" y="6814789"/>
                </a:cubicBezTo>
                <a:lnTo>
                  <a:pt x="4252108" y="6858000"/>
                </a:lnTo>
                <a:lnTo>
                  <a:pt x="56461" y="6858000"/>
                </a:lnTo>
                <a:lnTo>
                  <a:pt x="42538" y="6814789"/>
                </a:lnTo>
                <a:cubicBezTo>
                  <a:pt x="-257932" y="5686193"/>
                  <a:pt x="1162471" y="4557596"/>
                  <a:pt x="288377" y="3429000"/>
                </a:cubicBezTo>
                <a:cubicBezTo>
                  <a:pt x="-585717" y="2300404"/>
                  <a:pt x="834686" y="1171807"/>
                  <a:pt x="534216" y="43211"/>
                </a:cubicBez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715449" y="1751648"/>
            <a:ext cx="1706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>
                <a:gradFill>
                  <a:gsLst>
                    <a:gs pos="0">
                      <a:schemeClr val="accent2"/>
                    </a:gs>
                    <a:gs pos="7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/>
                    </a:gs>
                  </a:gsLst>
                  <a:lin ang="5400000" scaled="tru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湛江市</a:t>
            </a:r>
            <a:endParaRPr lang="zh-CN" altLang="en-US" sz="4000" b="1" dirty="0">
              <a:gradFill>
                <a:gsLst>
                  <a:gs pos="0">
                    <a:schemeClr val="accent2"/>
                  </a:gs>
                  <a:gs pos="75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5400000" scaled="tru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5541" y="2345909"/>
            <a:ext cx="577088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粮食安全和应急物资保障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“十四五”规划解读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true"/>
          <p:nvPr/>
        </p:nvSpPr>
        <p:spPr>
          <a:xfrm>
            <a:off x="966818" y="4250480"/>
            <a:ext cx="272034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汇报人：林兵</a:t>
            </a:r>
            <a:endParaRPr lang="en-US" altLang="zh-CN" sz="12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31" name="文本框 30"/>
          <p:cNvSpPr txBox="true"/>
          <p:nvPr/>
        </p:nvSpPr>
        <p:spPr>
          <a:xfrm>
            <a:off x="935030" y="4662609"/>
            <a:ext cx="272034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汇报时间：</a:t>
            </a:r>
            <a:r>
              <a:rPr lang="en-US" altLang="zh-CN" sz="1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2022</a:t>
            </a:r>
            <a:r>
              <a:rPr lang="zh-CN" altLang="en-US" sz="1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15</a:t>
            </a:r>
            <a:r>
              <a:rPr lang="zh-CN" altLang="en-US" sz="1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日</a:t>
            </a:r>
            <a:endParaRPr lang="zh-CN" altLang="en-US" sz="12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66818" y="3904796"/>
            <a:ext cx="4376380" cy="157674"/>
            <a:chOff x="1081667" y="3925228"/>
            <a:chExt cx="4203841" cy="25889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81667" y="3925229"/>
              <a:ext cx="9851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066834" y="3925229"/>
              <a:ext cx="78674" cy="25888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true">
              <a:off x="2145508" y="3925228"/>
              <a:ext cx="169794" cy="25888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315302" y="3925228"/>
              <a:ext cx="297020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true"/>
          <p:nvPr/>
        </p:nvSpPr>
        <p:spPr>
          <a:xfrm>
            <a:off x="9692640" y="7727315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 461"/>
          <p:cNvSpPr/>
          <p:nvPr/>
        </p:nvSpPr>
        <p:spPr>
          <a:xfrm>
            <a:off x="5231461" y="2921065"/>
            <a:ext cx="6278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《规划》结构布局</a:t>
            </a:r>
            <a:endParaRPr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文本框 459"/>
          <p:cNvSpPr txBox="true"/>
          <p:nvPr/>
        </p:nvSpPr>
        <p:spPr>
          <a:xfrm>
            <a:off x="2064049" y="2321004"/>
            <a:ext cx="4292730" cy="22148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03</a:t>
            </a:r>
            <a:endParaRPr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6137" y="28025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《规划》五个篇章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950" y="2240280"/>
            <a:ext cx="4638040" cy="2586355"/>
          </a:xfrm>
          <a:prstGeom prst="rect">
            <a:avLst/>
          </a:prstGeom>
          <a:blipFill rotWithShape="true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685144" y="1851817"/>
            <a:ext cx="1171892" cy="777240"/>
            <a:chOff x="5685144" y="1650522"/>
            <a:chExt cx="1171892" cy="777240"/>
          </a:xfrm>
        </p:grpSpPr>
        <p:sp>
          <p:nvSpPr>
            <p:cNvPr id="7" name="矩形 6"/>
            <p:cNvSpPr/>
            <p:nvPr/>
          </p:nvSpPr>
          <p:spPr>
            <a:xfrm>
              <a:off x="5685144" y="1650522"/>
              <a:ext cx="1069022" cy="7772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5972481" y="1675604"/>
              <a:ext cx="884555" cy="36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85144" y="4284978"/>
            <a:ext cx="1171892" cy="777399"/>
            <a:chOff x="5685144" y="4284978"/>
            <a:chExt cx="1171892" cy="777399"/>
          </a:xfrm>
        </p:grpSpPr>
        <p:sp>
          <p:nvSpPr>
            <p:cNvPr id="8" name="矩形 7"/>
            <p:cNvSpPr/>
            <p:nvPr/>
          </p:nvSpPr>
          <p:spPr>
            <a:xfrm>
              <a:off x="5685144" y="4285137"/>
              <a:ext cx="1069022" cy="7772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true"/>
            <p:nvPr/>
          </p:nvSpPr>
          <p:spPr>
            <a:xfrm>
              <a:off x="5972481" y="4284978"/>
              <a:ext cx="884555" cy="36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/>
          <p:cNvSpPr txBox="true"/>
          <p:nvPr/>
        </p:nvSpPr>
        <p:spPr>
          <a:xfrm>
            <a:off x="7045960" y="1668780"/>
            <a:ext cx="21844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现状与问题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true"/>
          <p:nvPr/>
        </p:nvSpPr>
        <p:spPr>
          <a:xfrm>
            <a:off x="7046241" y="2128995"/>
            <a:ext cx="370712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系统阐述我市粮食安全和应急物资保障方面发展现状、存在困难和问题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true"/>
          <p:nvPr/>
        </p:nvSpPr>
        <p:spPr>
          <a:xfrm>
            <a:off x="7045960" y="4137025"/>
            <a:ext cx="2586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指导思想和发展目标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true"/>
          <p:nvPr/>
        </p:nvSpPr>
        <p:spPr>
          <a:xfrm>
            <a:off x="7046241" y="4648464"/>
            <a:ext cx="370712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提出“十四五”时期，我市粮食安全和应急物资保障的指导思想、基本原则和发展目标</a:t>
            </a:r>
            <a:endParaRPr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6137" y="28025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《规划》五个篇章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950" y="2240280"/>
            <a:ext cx="4638040" cy="2586355"/>
          </a:xfrm>
          <a:prstGeom prst="rect">
            <a:avLst/>
          </a:prstGeom>
          <a:blipFill rotWithShape="true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685144" y="1851817"/>
            <a:ext cx="1171892" cy="777240"/>
            <a:chOff x="5685144" y="1650522"/>
            <a:chExt cx="1171892" cy="777240"/>
          </a:xfrm>
        </p:grpSpPr>
        <p:sp>
          <p:nvSpPr>
            <p:cNvPr id="7" name="矩形 6"/>
            <p:cNvSpPr/>
            <p:nvPr/>
          </p:nvSpPr>
          <p:spPr>
            <a:xfrm>
              <a:off x="5685144" y="1650522"/>
              <a:ext cx="1069022" cy="7772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5972481" y="1675604"/>
              <a:ext cx="8845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/>
          <p:cNvSpPr txBox="true"/>
          <p:nvPr/>
        </p:nvSpPr>
        <p:spPr>
          <a:xfrm>
            <a:off x="7045960" y="1668780"/>
            <a:ext cx="43033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粮食安全和应急物资保障主要任务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true"/>
          <p:nvPr/>
        </p:nvSpPr>
        <p:spPr>
          <a:xfrm>
            <a:off x="7046241" y="2128995"/>
            <a:ext cx="3707128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第一，围绕稳定提高粮食综合生产能力、增加有效供给，稳定粮源结构，优化储备结构布局，健全物资储备调控和应急保障体系建设，推进粮食产业发展提质增效和协调联动发展等方面提出保障措施；</a:t>
            </a:r>
            <a:endParaRPr sz="14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第二，明确粮食储备物流（大宗粮油商品储运基地）设施，应急物资储备库建设任务，推进储备库智能化升级改造，建设综合管理信息平台等举措；</a:t>
            </a:r>
            <a:endParaRPr sz="14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第三，从加强监管体系建设、强化粮食质量安全全程监管、完善应急物资监管机制等方面提出安全保障。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9269095" y="5269230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6137" y="28025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《规划》五个篇章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950" y="2240280"/>
            <a:ext cx="4638040" cy="2586355"/>
          </a:xfrm>
          <a:prstGeom prst="rect">
            <a:avLst/>
          </a:prstGeom>
          <a:blipFill rotWithShape="true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564494" y="3210399"/>
            <a:ext cx="1171892" cy="843598"/>
            <a:chOff x="5685144" y="1584164"/>
            <a:chExt cx="1171892" cy="843598"/>
          </a:xfrm>
        </p:grpSpPr>
        <p:sp>
          <p:nvSpPr>
            <p:cNvPr id="7" name="矩形 6"/>
            <p:cNvSpPr/>
            <p:nvPr/>
          </p:nvSpPr>
          <p:spPr>
            <a:xfrm>
              <a:off x="5685144" y="1650522"/>
              <a:ext cx="1069022" cy="7772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5972481" y="1584164"/>
              <a:ext cx="8845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/>
          <p:cNvSpPr txBox="true"/>
          <p:nvPr/>
        </p:nvSpPr>
        <p:spPr>
          <a:xfrm>
            <a:off x="7045960" y="2723515"/>
            <a:ext cx="21844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重点建设项目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true"/>
          <p:nvPr/>
        </p:nvSpPr>
        <p:spPr>
          <a:xfrm>
            <a:off x="7045960" y="3429000"/>
            <a:ext cx="453961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为确保完成粮食安全总体目标和主要任务，提出突出重点抓好粮食流通基础设施建设规划，明确在规划期内完成9大重点项目。</a:t>
            </a:r>
            <a:endParaRPr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6137" y="28025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《规划》五个篇章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3307715" y="975360"/>
            <a:ext cx="5575935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/>
              <a:t>“十四五”期间粮食安全和应急物资保障重点项目</a:t>
            </a:r>
            <a:endParaRPr lang="en-US" altLang="zh-CN" sz="2000" dirty="0"/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609600" y="1607375"/>
          <a:ext cx="13669645" cy="4648200"/>
        </p:xfrm>
        <a:graphic>
          <a:graphicData uri="http://schemas.openxmlformats.org/drawingml/2006/table">
            <a:tbl>
              <a:tblPr/>
              <a:tblGrid>
                <a:gridCol w="440690"/>
                <a:gridCol w="2696210"/>
                <a:gridCol w="5584190"/>
                <a:gridCol w="1467485"/>
                <a:gridCol w="784225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宋体" pitchFamily="2" charset="-122"/>
                        </a:rPr>
                        <a:t>序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号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项目名称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建设内容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建设年限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总投资</a:t>
                      </a:r>
                      <a:endParaRPr lang="zh-CN" sz="13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_GB2312" panose="0201060903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（万元）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t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4381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1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广东天惠粮油物流项目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打造集零售、物流和休闲服务于一体的综合性产业园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2022.9-2025.6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83600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75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遂溪县地方储备粮油中心库建设项目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规划总储存粮食（稻谷）5.5万吨和500吨食用油。的粮食仓库（平房仓）等平配套设施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2020.8-2022.9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12000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3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广东省湛江市军粮综合保障基地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粮食加工车间、仓库等设施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2021.10-2023.6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2163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75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4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湛江市物资储备库项目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物资储备车间,包含储备应急救援物资仓库、突发公共卫生事件应急防控物资仓库、救灾物资仓库和重要生活物资仓库等。</a:t>
                      </a: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    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2022.11-2023.12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13710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5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吴川市粮油保障物流配送中心项目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大米、花生油处理车间及配套设施、物流储存仓库、油罐区等配套用房及配套用电设施。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2022.6-2023.12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5250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6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湛江粮食物流园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建设40-50万吨粮食储备库规模和建设1万吨左右植物油储备油罐，大米、花生油加工处理车间及配套设施、物流储存仓库等配套用房及配套用电设施。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2023.01-2025.12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100000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7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麻章粮食储备库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建设4-5万吨粮食储备库规模及配套设施、物流储存仓库等配套用房及配套用电设施。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2023.01-2025.12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5000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8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坡头粮食储备库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建设4-5万吨粮食储备库规模及配套设施、物流储存仓库等配套用房及配套用电设施。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2023.01-2025.12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5000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9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东海粮食储备库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3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_GB2312" panose="02010609030101010101" charset="-122"/>
                        </a:rPr>
                        <a:t>建设4-5万吨粮食储备库规模及配套设施、物流储存仓库等配套用房及配套用电设施。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2023.01-2025.12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5000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6137" y="28025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《规划》五个篇章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950" y="2240280"/>
            <a:ext cx="4638040" cy="2586355"/>
          </a:xfrm>
          <a:prstGeom prst="rect">
            <a:avLst/>
          </a:prstGeom>
          <a:blipFill rotWithShape="true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5582274" y="2793363"/>
            <a:ext cx="1171892" cy="777399"/>
            <a:chOff x="5685144" y="4284978"/>
            <a:chExt cx="1171892" cy="777399"/>
          </a:xfrm>
        </p:grpSpPr>
        <p:sp>
          <p:nvSpPr>
            <p:cNvPr id="8" name="矩形 7"/>
            <p:cNvSpPr/>
            <p:nvPr/>
          </p:nvSpPr>
          <p:spPr>
            <a:xfrm>
              <a:off x="5685144" y="4285137"/>
              <a:ext cx="1069022" cy="7772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true"/>
            <p:nvPr/>
          </p:nvSpPr>
          <p:spPr>
            <a:xfrm>
              <a:off x="5972481" y="4284978"/>
              <a:ext cx="8845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15"/>
          <p:cNvSpPr txBox="true"/>
          <p:nvPr/>
        </p:nvSpPr>
        <p:spPr>
          <a:xfrm>
            <a:off x="7045960" y="2240280"/>
            <a:ext cx="2586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保障措施与政策支持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true"/>
          <p:nvPr/>
        </p:nvSpPr>
        <p:spPr>
          <a:xfrm>
            <a:off x="7045960" y="2829560"/>
            <a:ext cx="466979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保障措施与政策支持：提出全面加强党对粮食和应急物资保障工作集中统一领导，压实粮食安全党政同责，全面落实粮食安全政府责任制；协调相关部门落实财税、金融支持政策，加强用地、用电等要素支撑，加大对粮食安全和应急物资保障重大政策、重大工程和重大项目的支持力度。</a:t>
            </a:r>
            <a:endParaRPr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 461"/>
          <p:cNvSpPr/>
          <p:nvPr/>
        </p:nvSpPr>
        <p:spPr>
          <a:xfrm>
            <a:off x="4895546" y="2979485"/>
            <a:ext cx="7040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重点任务和主要目标</a:t>
            </a:r>
            <a:endParaRPr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文本框 459"/>
          <p:cNvSpPr txBox="true"/>
          <p:nvPr/>
        </p:nvSpPr>
        <p:spPr>
          <a:xfrm>
            <a:off x="2064049" y="2321004"/>
            <a:ext cx="4292730" cy="22148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04</a:t>
            </a:r>
            <a:endParaRPr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1081405" y="2551430"/>
            <a:ext cx="3115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一、粮食生产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持续稳定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627880" y="1753870"/>
            <a:ext cx="7019925" cy="36728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73650" y="2032000"/>
            <a:ext cx="61290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实行严格的耕地保护制度，加强高标准农田建设，提升耕地质量，加强现代粮食种业培育，提高粮食生产科技含量，提高生产全程机械化率，稳定粮食综合生产能力，推进绿色高质量高效率生产，实现粮食生态协调发展，优化粮食产品结构，促进多元主体融合发展，构建现代农业产业体系。强化龙头企业带动作用，稳定粮油市场骨干力量，深入实施“优质粮食工程”，打造“广东好粮油”“湛江好粮油”品牌，推动粮食节约减损，推动农户科学储粮，大力开展粮食安全宣传教育，组织开展爱粮节粮先进单位创建活动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1081405" y="2551430"/>
            <a:ext cx="3115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二、粮食调控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精准有力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627880" y="1869440"/>
            <a:ext cx="7019925" cy="31102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73650" y="2161540"/>
            <a:ext cx="61290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进一步优化储粮结构布局，构建结构合理、管理科学、运转高效、保障有力的地方储备粮管理体制和运行机制。深化粮食产销合作，合理利用国内国际两个市场，实现粮食供给结构优化、保障有力。构建新型粮食市场监测预警体系，健全粮源应急保障体系，探索建立应急资源统筹调配，推动形成县（市、区）协调发展的粮食应急供应保障格局。重点抓好如下几方面：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2682" y="151353"/>
            <a:ext cx="355092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重点抓好如下几方面：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99845" y="1056484"/>
            <a:ext cx="608965" cy="608330"/>
            <a:chOff x="5777346" y="1480204"/>
            <a:chExt cx="884221" cy="83568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5777346" y="1668626"/>
              <a:ext cx="799394" cy="647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5777346" y="1480204"/>
              <a:ext cx="884221" cy="835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true"/>
          <p:nvPr/>
        </p:nvSpPr>
        <p:spPr>
          <a:xfrm>
            <a:off x="2334260" y="1056640"/>
            <a:ext cx="77190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巩固和拓展我市粮源渠道，加强产销合作，稳定国内粮食渠道，推动进口多元化发展，充分发挥港务局粮食专用码头作用，建立大宗粮油商品综合储运基地，搞活粮食流通。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1182370" y="3201670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25" name="文本框 24"/>
          <p:cNvSpPr txBox="true"/>
          <p:nvPr/>
        </p:nvSpPr>
        <p:spPr>
          <a:xfrm>
            <a:off x="2334260" y="1891030"/>
            <a:ext cx="800354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落实政府储备，优化储备结构和布局，强化地方储备粮源安全管理。地方储备粮规模达到35万吨。</a:t>
            </a:r>
            <a:endParaRPr sz="1400" dirty="0">
              <a:solidFill>
                <a:schemeClr val="bg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99845" y="1813404"/>
            <a:ext cx="608965" cy="608330"/>
            <a:chOff x="5777346" y="1480204"/>
            <a:chExt cx="884221" cy="83568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8" name="矩形 27"/>
            <p:cNvSpPr/>
            <p:nvPr/>
          </p:nvSpPr>
          <p:spPr>
            <a:xfrm>
              <a:off x="5777346" y="1668626"/>
              <a:ext cx="799394" cy="647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dirty="0"/>
            </a:p>
          </p:txBody>
        </p:sp>
        <p:sp>
          <p:nvSpPr>
            <p:cNvPr id="29" name="文本框 28"/>
            <p:cNvSpPr txBox="true"/>
            <p:nvPr/>
          </p:nvSpPr>
          <p:spPr>
            <a:xfrm>
              <a:off x="5777346" y="1480204"/>
              <a:ext cx="884221" cy="835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99845" y="2557618"/>
            <a:ext cx="608965" cy="645801"/>
            <a:chOff x="5777346" y="1428729"/>
            <a:chExt cx="884221" cy="88716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" name="矩形 31"/>
            <p:cNvSpPr/>
            <p:nvPr/>
          </p:nvSpPr>
          <p:spPr>
            <a:xfrm>
              <a:off x="5777346" y="1668626"/>
              <a:ext cx="799394" cy="647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dirty="0"/>
            </a:p>
          </p:txBody>
        </p:sp>
        <p:sp>
          <p:nvSpPr>
            <p:cNvPr id="33" name="文本框 32"/>
            <p:cNvSpPr txBox="true"/>
            <p:nvPr/>
          </p:nvSpPr>
          <p:spPr>
            <a:xfrm>
              <a:off x="5777346" y="1428729"/>
              <a:ext cx="884221" cy="835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true"/>
          <p:nvPr/>
        </p:nvSpPr>
        <p:spPr>
          <a:xfrm>
            <a:off x="2334260" y="2545715"/>
            <a:ext cx="77190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推动政府储备规模适度集并，逐步将储备在小、散、旧库点的储备粮集并到规模以上现代化库区储存，确保储备粮安全。</a:t>
            </a:r>
            <a:endParaRPr sz="1400" dirty="0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299845" y="3346928"/>
            <a:ext cx="608965" cy="636271"/>
            <a:chOff x="5777346" y="1441820"/>
            <a:chExt cx="884221" cy="87407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" name="矩形 35"/>
            <p:cNvSpPr/>
            <p:nvPr/>
          </p:nvSpPr>
          <p:spPr>
            <a:xfrm>
              <a:off x="5777346" y="1668626"/>
              <a:ext cx="799394" cy="647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dirty="0"/>
            </a:p>
          </p:txBody>
        </p:sp>
        <p:sp>
          <p:nvSpPr>
            <p:cNvPr id="37" name="文本框 36"/>
            <p:cNvSpPr txBox="true"/>
            <p:nvPr/>
          </p:nvSpPr>
          <p:spPr>
            <a:xfrm>
              <a:off x="5777346" y="1441820"/>
              <a:ext cx="884221" cy="835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文本框 37"/>
          <p:cNvSpPr txBox="true"/>
          <p:nvPr/>
        </p:nvSpPr>
        <p:spPr>
          <a:xfrm>
            <a:off x="2334260" y="3319780"/>
            <a:ext cx="77196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建立健全科学合理的社会责任储备标准和激励约束机制，形成较为完善的规模以上粮食加工企业社会责任储备体系。</a:t>
            </a:r>
            <a:endParaRPr sz="1400" dirty="0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99845" y="4151473"/>
            <a:ext cx="608965" cy="608330"/>
            <a:chOff x="5777346" y="811131"/>
            <a:chExt cx="884221" cy="83568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矩形 39"/>
            <p:cNvSpPr/>
            <p:nvPr/>
          </p:nvSpPr>
          <p:spPr>
            <a:xfrm>
              <a:off x="5777346" y="999553"/>
              <a:ext cx="799394" cy="647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dirty="0"/>
            </a:p>
          </p:txBody>
        </p:sp>
        <p:sp>
          <p:nvSpPr>
            <p:cNvPr id="41" name="文本框 40"/>
            <p:cNvSpPr txBox="true"/>
            <p:nvPr/>
          </p:nvSpPr>
          <p:spPr>
            <a:xfrm>
              <a:off x="5777346" y="811131"/>
              <a:ext cx="884221" cy="835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99845" y="4949669"/>
            <a:ext cx="608965" cy="608330"/>
            <a:chOff x="5777346" y="849515"/>
            <a:chExt cx="884221" cy="83568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3" name="矩形 42"/>
            <p:cNvSpPr/>
            <p:nvPr/>
          </p:nvSpPr>
          <p:spPr>
            <a:xfrm>
              <a:off x="5777346" y="999553"/>
              <a:ext cx="799394" cy="647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true"/>
            <p:nvPr/>
          </p:nvSpPr>
          <p:spPr>
            <a:xfrm>
              <a:off x="5777346" y="849515"/>
              <a:ext cx="884221" cy="835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06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文本框 44"/>
          <p:cNvSpPr txBox="true"/>
          <p:nvPr/>
        </p:nvSpPr>
        <p:spPr>
          <a:xfrm>
            <a:off x="2334260" y="4137025"/>
            <a:ext cx="77196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建立成品粮储备，县（市）成品粮油储备规模不低于本地区常驻人口10天市场供应量，力争达到15天市场供应量，市级成品粮储备要通过品种替代等方式确保满足市区常驻人口30天市场供应量。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true"/>
          <p:nvPr/>
        </p:nvSpPr>
        <p:spPr>
          <a:xfrm>
            <a:off x="2334260" y="4895850"/>
            <a:ext cx="7865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</a:rPr>
              <a:t>优化粮食应急供应网点布局，实现乡镇、街道全覆盖，人口较大的乡镇应急供应点力争达到2至3家。县（市）要确保有一家稻谷的加工能力达200吨以上的应急加工企业，全市粮食应急供应能力不低于2.5万吨/天。各县（市）确保建立一个粮食应急保障中心，建立应急情况下粮食运输“绿色通道”，基本形成市区“1小时”，近郊“1.5”小时，县（市）“3小时”保障圈。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true"/>
          <p:nvPr/>
        </p:nvSpPr>
        <p:spPr>
          <a:xfrm>
            <a:off x="3651885" y="5692775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8" name="文本框 47"/>
          <p:cNvSpPr txBox="true"/>
          <p:nvPr/>
        </p:nvSpPr>
        <p:spPr>
          <a:xfrm>
            <a:off x="1861820" y="6379845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15158\Desktop\src=http___s2.best-wallpaper.net_wallpaper_iphone_1708_Rice-field-grain_iphone_1080x1920.jpg&amp;refer=http___s2.best-wallpaper.jpgsrc=http___s2.best-wallpaper.net_wallpaper_iphone_1708_Rice-field-grain_iphone_1080x1920.jpg&amp;refer=http___s2.best-wallpaper"/>
          <p:cNvPicPr>
            <a:picLocks noChangeAspect="true"/>
          </p:cNvPicPr>
          <p:nvPr/>
        </p:nvPicPr>
        <p:blipFill rotWithShape="true">
          <a:blip r:embed="rId1"/>
          <a:srcRect r="799" b="11728"/>
          <a:stretch>
            <a:fillRect/>
          </a:stretch>
        </p:blipFill>
        <p:spPr>
          <a:xfrm>
            <a:off x="2471420" y="1190625"/>
            <a:ext cx="3358515" cy="494411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224270" y="1190625"/>
            <a:ext cx="4009390" cy="4943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>
            <p:custDataLst>
              <p:tags r:id="rId2"/>
            </p:custDataLst>
          </p:nvPr>
        </p:nvSpPr>
        <p:spPr bwMode="auto">
          <a:xfrm>
            <a:off x="6348095" y="1590675"/>
            <a:ext cx="3770630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fals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200"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   </a:t>
            </a:r>
            <a:r>
              <a:rPr sz="1200"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党的十八</a:t>
            </a:r>
            <a:r>
              <a:rPr lang="zh-CN" sz="1200"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大</a:t>
            </a:r>
            <a:r>
              <a:rPr sz="1200"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以来，以习近平同志为核心的党中央始终把粮食作为治国理政的头等大事，粮食安全是“国之大者”，悠悠万事，吃饭为大，要求高度重视粮食安全和建立健全应急物资保障体系。</a:t>
            </a:r>
            <a:endParaRPr sz="1200" spc="150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sz="1200"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 </a:t>
            </a:r>
            <a:r>
              <a:rPr lang="en-US" sz="1200"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 </a:t>
            </a:r>
            <a:r>
              <a:rPr sz="1200"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“十四五”时期，是开启全面建设社会主义现代化国家新征程，向第二个百年奋斗目标进军的第一个五年，我市也将进入具有新的历史特点的重要战略机遇期，湛江人口达800多万，随着城市化发展和农业产业结构的调整，粮食自给率只有40%左右，粮食安全和应急物资保障工作任务艰巨，科学谋划未来五年全市粮食安全和应急物资保障工作意义重大，将为我市“十四五”期间加快建设省域副中心城市，打造现代化沿海经济带重要发展极，筑牢坚实可靠的粮食安全基础。</a:t>
            </a:r>
            <a:endParaRPr sz="1200" spc="150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前  言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1081405" y="2551430"/>
            <a:ext cx="3115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三、应急物资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保障有力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627880" y="1438910"/>
            <a:ext cx="7019925" cy="45040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73015" y="1798320"/>
            <a:ext cx="61290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加快形成集中管理、统一调拨、平时服务、实时应急、采储结合、节约高效的应急物资保障体系，实现各类应急物资保障体制机制顺畅高效，常态储备管理，应急调拨指挥集中统一，储备更加充实，现代化保障网络全覆盖，为全市突发事件应急管理和经济社会平稳运行提供坚实基础支撑。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（一）建设湛江市级物资储备库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（二）加快建设应急物资保障体系，制定市级物资管理办法，健全协同部门间保障联动方案，提高应急处置能力，防范化解重大突发事件风险。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（三）制定应急物资保障总体预案。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1081405" y="2551430"/>
            <a:ext cx="3115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四、加强仓储物流基础设施建设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627880" y="913130"/>
            <a:ext cx="7019925" cy="553339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13960" y="1233805"/>
            <a:ext cx="612902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加快构建现代化的粮食流通和应急物资保障基础设施体系。地方储备粮信息化智能化监管全覆盖，建设统一的粮食和应急物资综合管理信息平台，绿色仓储技术广泛应用，规划建设国家大宗商品（粮油）储运基地，粮食和应急物资基础设施条件显著提升。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（一）推进粮食物流设施建设，以湛江港粮食专用码头为依托，规划建设国家大宗商品（粮油）储运基地，形成辐射粤桂琼的粮食物流集聚。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（二）加强粮食物流园区和粮食批发市场建设，完善金海粮油批发市场功能配置，优化市场设施提质发展。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（三）开展绿色仓储提升和粮机装备提升行动，应用低温准低温管粮仓室达到10万吨，应用气调储粮仓室达到20万吨。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（四）新建扩建高标准粮食仓储设施，逐步淘汰东海、麻章、坡头小散旧粮库。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1081405" y="2551430"/>
            <a:ext cx="3115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五、粮食产业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提质增效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627880" y="1950720"/>
            <a:ext cx="7019925" cy="3070860"/>
          </a:xfrm>
          <a:prstGeom prst="roundRect">
            <a:avLst/>
          </a:prstGeom>
          <a:solidFill>
            <a:schemeClr val="accent1"/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15230" y="2380615"/>
            <a:ext cx="61290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推进产业园区建设，实现集聚发展，提升规模效应。做强做优做大粮食龙头企业，培育多样化、个性化、优质化粮油产品，实现产业链、价值链、供应链协同发展，推动粮食在精深加工转化，提高产品附加值，继续实施“优质粮食工程”，推广“湛江好粮油”，进一步发挥湛江“海红稻”、“三餐象牙米”、“紫荆面粉”等湛江名优粮油品作用，推动“湛江好粮油”产业高质量发展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385362" y="2165931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591820" y="2526665"/>
            <a:ext cx="3115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六、加快信息化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建设步伐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598670" y="746125"/>
            <a:ext cx="7019925" cy="1887220"/>
          </a:xfrm>
          <a:prstGeom prst="roundRect">
            <a:avLst/>
          </a:prstGeom>
          <a:solidFill>
            <a:schemeClr val="accent1"/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4979035" y="1090295"/>
            <a:ext cx="61290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规划建设粮食和应急物资综合管理信息平台，推进粮库智能化管理系统、物资储备信息化管理系统、军粮综合信息管理系统、储备布局地理信息系统建设，政府储备粮承储库点信息化覆盖率达100%。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7110730" y="3565525"/>
            <a:ext cx="2172970" cy="21075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68275">
            <a:gradFill flip="none" rotWithShape="true">
              <a:gsLst>
                <a:gs pos="0">
                  <a:schemeClr val="accent1">
                    <a:alpha val="38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dirty="0"/>
          </a:p>
        </p:txBody>
      </p:sp>
      <p:sp>
        <p:nvSpPr>
          <p:cNvPr id="242" name="文本框 241"/>
          <p:cNvSpPr txBox="true"/>
          <p:nvPr/>
        </p:nvSpPr>
        <p:spPr>
          <a:xfrm>
            <a:off x="7515860" y="3872865"/>
            <a:ext cx="1567180" cy="3111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</a:rPr>
              <a:t>粮食和应急物资综合管理信息平台</a:t>
            </a:r>
            <a:endParaRPr lang="zh-CN" altLang="en-US" b="1" spc="300" dirty="0">
              <a:solidFill>
                <a:schemeClr val="bg1"/>
              </a:solidFill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772275" y="3237865"/>
            <a:ext cx="2850515" cy="2762885"/>
          </a:xfrm>
          <a:prstGeom prst="ellipse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  <a:effectLst>
            <a:outerShdw blurRad="3937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/>
          </a:p>
        </p:txBody>
      </p:sp>
      <p:cxnSp>
        <p:nvCxnSpPr>
          <p:cNvPr id="121" name="直接连接符 120"/>
          <p:cNvCxnSpPr/>
          <p:nvPr/>
        </p:nvCxnSpPr>
        <p:spPr>
          <a:xfrm flipH="true">
            <a:off x="9345905" y="3304473"/>
            <a:ext cx="685306" cy="429136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组合 148"/>
          <p:cNvGrpSpPr/>
          <p:nvPr/>
        </p:nvGrpSpPr>
        <p:grpSpPr>
          <a:xfrm>
            <a:off x="10432911" y="3179388"/>
            <a:ext cx="249829" cy="249829"/>
            <a:chOff x="8994925" y="1022129"/>
            <a:chExt cx="249829" cy="249829"/>
          </a:xfrm>
        </p:grpSpPr>
        <p:sp>
          <p:nvSpPr>
            <p:cNvPr id="135" name="椭圆 134"/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true"/>
          <p:nvPr/>
        </p:nvSpPr>
        <p:spPr>
          <a:xfrm>
            <a:off x="9677400" y="350456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solidFill>
                  <a:schemeClr val="bg1"/>
                </a:solidFill>
                <a:ea typeface="宋体" pitchFamily="2" charset="-122"/>
              </a:rPr>
              <a:t>粮库智能化管理系统</a:t>
            </a:r>
            <a:endParaRPr lang="zh-CN" altLang="en-US" b="0">
              <a:solidFill>
                <a:schemeClr val="bg1"/>
              </a:solidFill>
              <a:ea typeface="宋体" pitchFamily="2" charset="-122"/>
            </a:endParaRPr>
          </a:p>
        </p:txBody>
      </p:sp>
      <p:cxnSp>
        <p:nvCxnSpPr>
          <p:cNvPr id="160" name="直接连接符 159"/>
          <p:cNvCxnSpPr/>
          <p:nvPr/>
        </p:nvCxnSpPr>
        <p:spPr>
          <a:xfrm>
            <a:off x="6398462" y="3237772"/>
            <a:ext cx="712780" cy="427846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组合 204"/>
          <p:cNvGrpSpPr/>
          <p:nvPr/>
        </p:nvGrpSpPr>
        <p:grpSpPr>
          <a:xfrm>
            <a:off x="5712030" y="3133884"/>
            <a:ext cx="249829" cy="249829"/>
            <a:chOff x="8994925" y="1022129"/>
            <a:chExt cx="249829" cy="249829"/>
          </a:xfrm>
        </p:grpSpPr>
        <p:sp>
          <p:nvSpPr>
            <p:cNvPr id="206" name="椭圆 205"/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algn="ctr"/>
              <a:endParaRPr lang="zh-CN" altLang="en-US" dirty="0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true"/>
          <p:nvPr/>
        </p:nvSpPr>
        <p:spPr>
          <a:xfrm>
            <a:off x="4152265" y="356552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solidFill>
                  <a:schemeClr val="bg1"/>
                </a:solidFill>
                <a:ea typeface="宋体" pitchFamily="2" charset="-122"/>
              </a:rPr>
              <a:t>物资储备信息化管理系统</a:t>
            </a:r>
            <a:endParaRPr lang="zh-CN" altLang="en-US" b="0">
              <a:solidFill>
                <a:schemeClr val="bg1"/>
              </a:solidFill>
              <a:ea typeface="宋体" pitchFamily="2" charset="-122"/>
            </a:endParaRPr>
          </a:p>
        </p:txBody>
      </p:sp>
      <p:cxnSp>
        <p:nvCxnSpPr>
          <p:cNvPr id="203" name="直接连接符 202"/>
          <p:cNvCxnSpPr/>
          <p:nvPr/>
        </p:nvCxnSpPr>
        <p:spPr>
          <a:xfrm>
            <a:off x="5910645" y="3237790"/>
            <a:ext cx="48636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023540" y="3304465"/>
            <a:ext cx="48636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129585" y="5643170"/>
            <a:ext cx="48636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899215" y="5664125"/>
            <a:ext cx="48636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/>
        </p:nvCxnSpPr>
        <p:spPr>
          <a:xfrm flipV="true">
            <a:off x="6366130" y="5228635"/>
            <a:ext cx="499395" cy="435988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 flipH="true" flipV="true">
            <a:off x="9529624" y="5213821"/>
            <a:ext cx="600190" cy="42913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764735" y="5539899"/>
            <a:ext cx="249829" cy="249829"/>
            <a:chOff x="8994925" y="1022129"/>
            <a:chExt cx="249829" cy="249829"/>
          </a:xfrm>
        </p:grpSpPr>
        <p:sp>
          <p:nvSpPr>
            <p:cNvPr id="9" name="椭圆 8"/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491675" y="5540534"/>
            <a:ext cx="249829" cy="249829"/>
            <a:chOff x="8994925" y="1022129"/>
            <a:chExt cx="249829" cy="249829"/>
          </a:xfrm>
        </p:grpSpPr>
        <p:sp>
          <p:nvSpPr>
            <p:cNvPr id="12" name="椭圆 11"/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algn="ctr"/>
              <a:endParaRPr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true"/>
          <p:nvPr/>
        </p:nvSpPr>
        <p:spPr>
          <a:xfrm>
            <a:off x="4076065" y="590740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solidFill>
                  <a:schemeClr val="bg1"/>
                </a:solidFill>
                <a:ea typeface="宋体" pitchFamily="2" charset="-122"/>
              </a:rPr>
              <a:t>军粮综合信息管理系统</a:t>
            </a:r>
            <a:endParaRPr lang="zh-CN" altLang="en-US" b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5" name="文本框 14"/>
          <p:cNvSpPr txBox="true"/>
          <p:nvPr/>
        </p:nvSpPr>
        <p:spPr>
          <a:xfrm>
            <a:off x="9434830" y="590740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solidFill>
                  <a:schemeClr val="bg1"/>
                </a:solidFill>
                <a:ea typeface="宋体" pitchFamily="2" charset="-122"/>
              </a:rPr>
              <a:t>储备布局地理信息系统</a:t>
            </a:r>
            <a:endParaRPr lang="zh-CN" altLang="en-US" b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1022985" y="2380615"/>
            <a:ext cx="3115945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七、推进军粮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供应工作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高质量发展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627880" y="2096135"/>
            <a:ext cx="6845300" cy="26631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15230" y="2380615"/>
            <a:ext cx="61290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完善军粮保障体系，推进军粮供应规范化管理，优化网点布局，强化主副食集约保障，提高应急处置能力，提升服务水平，推动军地资源融合共享，按照“需求对接、资源整合、军地互补、注重实效”思路，促进军地后勤保障设施与粮食仓储资源互通互用、共建共享，推进军民融合发展，提升军粮供应保障水平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752475" y="2414270"/>
            <a:ext cx="35464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八、强化粮食市场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执法督查，维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护市场流通秩序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627880" y="1950720"/>
            <a:ext cx="7019925" cy="3070860"/>
          </a:xfrm>
          <a:prstGeom prst="roundRect">
            <a:avLst/>
          </a:prstGeom>
          <a:solidFill>
            <a:schemeClr val="accent1"/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15230" y="2136140"/>
            <a:ext cx="61290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创新完善执法督查机制、制度和方式，全面推进“双随机、一公开”监管，综合运用信用监管，动态监管等手段，着力提高执法督查现代化水平，建立权责清单，管理科学、配合有力、协调高效跨部门、跨区域监督检查联动响应和协作机制，构建以信用监管为核心的新型监管机制，推动建立从生产、采购、储存、运输、加工到销售的全过程权责，实现监管理念现代化、监管机制科学化，监管手段信息化，执法督查效能明显提升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1022985" y="2380615"/>
            <a:ext cx="3115945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九、创建广东省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2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粮食安全保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20000"/>
              </a:lnSpc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障示范区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627880" y="2096135"/>
            <a:ext cx="5398770" cy="25920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15230" y="2453640"/>
            <a:ext cx="47117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实施国家粮食安全战略，保障粮食和应急物资安全，通过3年时间争创广东省粮食安全保障示范区，形成发展优化、衔接顺畅、协同高效、更高水平的粮食安全保障体系。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true"/>
          <p:nvPr/>
        </p:nvSpPr>
        <p:spPr>
          <a:xfrm>
            <a:off x="993775" y="2472690"/>
            <a:ext cx="41744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十、全面落实粮食安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全和应急物资保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障措施及政策支持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4570095" y="1640840"/>
            <a:ext cx="7019925" cy="3910330"/>
          </a:xfrm>
          <a:prstGeom prst="roundRect">
            <a:avLst/>
          </a:prstGeom>
          <a:solidFill>
            <a:schemeClr val="accent1"/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true"/>
          <p:nvPr/>
        </p:nvSpPr>
        <p:spPr>
          <a:xfrm>
            <a:off x="5015865" y="1888490"/>
            <a:ext cx="61290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全面加强党对粮食和应急物资保障工作的领导，压实粮食安全党政同责，全面落实粮食安全政府责任制。协调相关部门落实财税金融政策，加强用地、用电等要素资源支持力度，强化科技和人才支撑，鼓励龙头粮食企业加强与商校、科研单位合作，引进先进技术装备，提升传统产业技术水平，加大人才培养力度，构建适应粮食安全和应急物资保障发展需要的人才培育体系，加强业务培训和岗位练兵，提高各类专业技术占比。加强国家粮食安全政策宣传教育，大力推进粮食文化建设，充分整合现有资源，规划建设湛江市粮食历史博物馆，湛江粮食文化展示厅、粮食（稻谷）文化公园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十项具体目标和任务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2592094" y="2510791"/>
            <a:ext cx="7277978" cy="131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</a:rPr>
              <a:t>感谢您的观看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849723" y="4768835"/>
            <a:ext cx="2430214" cy="43374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CN" altLang="en-US" sz="1400" dirty="0"/>
              <a:t>汇报人：</a:t>
            </a:r>
            <a:r>
              <a:rPr lang="en-US" altLang="zh-CN" sz="1400" dirty="0"/>
              <a:t>XXXXXX</a:t>
            </a:r>
            <a:endParaRPr lang="en-US" altLang="zh-CN" sz="1400" dirty="0"/>
          </a:p>
        </p:txBody>
      </p:sp>
      <p:sp>
        <p:nvSpPr>
          <p:cNvPr id="2" name="文本框 1"/>
          <p:cNvSpPr txBox="true"/>
          <p:nvPr/>
        </p:nvSpPr>
        <p:spPr>
          <a:xfrm>
            <a:off x="919480" y="696595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192780" y="1451610"/>
            <a:ext cx="8319135" cy="4044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>
            <p:custDataLst>
              <p:tags r:id="rId1"/>
            </p:custDataLst>
          </p:nvPr>
        </p:nvSpPr>
        <p:spPr bwMode="auto">
          <a:xfrm>
            <a:off x="3965575" y="1741805"/>
            <a:ext cx="705802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fals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  </a:t>
            </a:r>
            <a:r>
              <a:rPr spc="150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2022年11月23日，《湛江市粮食安全和应急物资保障“十四五”规划》（以下简称《规划》）通过专家评审团评审，该《规划》是湛江市粮食和物资行业专项规划，旨在系统谋划“十四五”时期湛江市粮食安全和应急物资保障的发展目标、重点任务及保障措施等，是实施粮食市场调控、夯实粮食安全和应急物资保障基础、完善保障体系、强化监督、管理，提升保障效能的重要依据，是未来五年做好我是粮食安全和应急物资保障工作的行动指南。</a:t>
            </a:r>
            <a:endParaRPr spc="150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前  言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 rot="5400000">
            <a:off x="11453606" y="4116432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5400000">
            <a:off x="7653720" y="4112285"/>
            <a:ext cx="45719" cy="4640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tru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4300539" y="2193184"/>
            <a:ext cx="712519" cy="902327"/>
            <a:chOff x="4300539" y="2193184"/>
            <a:chExt cx="712519" cy="902327"/>
          </a:xfrm>
        </p:grpSpPr>
        <p:sp>
          <p:nvSpPr>
            <p:cNvPr id="7" name="矩形 6"/>
            <p:cNvSpPr/>
            <p:nvPr/>
          </p:nvSpPr>
          <p:spPr>
            <a:xfrm>
              <a:off x="4300539" y="2238903"/>
              <a:ext cx="712519" cy="856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圆角矩形 14"/>
            <p:cNvSpPr/>
            <p:nvPr/>
          </p:nvSpPr>
          <p:spPr>
            <a:xfrm rot="5400000">
              <a:off x="4509719" y="1984004"/>
              <a:ext cx="45719" cy="464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true"/>
            <p:nvPr/>
          </p:nvSpPr>
          <p:spPr>
            <a:xfrm>
              <a:off x="4434679" y="2344041"/>
              <a:ext cx="260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1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00544" y="3450058"/>
            <a:ext cx="712519" cy="895582"/>
            <a:chOff x="4300544" y="3450058"/>
            <a:chExt cx="712519" cy="895582"/>
          </a:xfrm>
        </p:grpSpPr>
        <p:sp>
          <p:nvSpPr>
            <p:cNvPr id="9" name="矩形 8"/>
            <p:cNvSpPr/>
            <p:nvPr/>
          </p:nvSpPr>
          <p:spPr>
            <a:xfrm>
              <a:off x="4300544" y="3489032"/>
              <a:ext cx="712519" cy="856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 rot="5400000">
              <a:off x="4509724" y="3240878"/>
              <a:ext cx="45719" cy="464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true"/>
            <p:nvPr/>
          </p:nvSpPr>
          <p:spPr>
            <a:xfrm>
              <a:off x="4434684" y="3594170"/>
              <a:ext cx="260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2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01941" y="2205384"/>
            <a:ext cx="712520" cy="898830"/>
            <a:chOff x="8101941" y="2205384"/>
            <a:chExt cx="712520" cy="898830"/>
          </a:xfrm>
        </p:grpSpPr>
        <p:sp>
          <p:nvSpPr>
            <p:cNvPr id="11" name="矩形 10"/>
            <p:cNvSpPr/>
            <p:nvPr/>
          </p:nvSpPr>
          <p:spPr>
            <a:xfrm>
              <a:off x="8101942" y="2247606"/>
              <a:ext cx="712519" cy="856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 rot="5400000">
              <a:off x="8311121" y="1996204"/>
              <a:ext cx="45719" cy="464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true"/>
            <p:nvPr/>
          </p:nvSpPr>
          <p:spPr>
            <a:xfrm>
              <a:off x="8203573" y="2364560"/>
              <a:ext cx="260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3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01939" y="3451079"/>
            <a:ext cx="712521" cy="897393"/>
            <a:chOff x="8101939" y="3451079"/>
            <a:chExt cx="712521" cy="897393"/>
          </a:xfrm>
        </p:grpSpPr>
        <p:sp>
          <p:nvSpPr>
            <p:cNvPr id="13" name="矩形 12"/>
            <p:cNvSpPr/>
            <p:nvPr/>
          </p:nvSpPr>
          <p:spPr>
            <a:xfrm>
              <a:off x="8101941" y="3491864"/>
              <a:ext cx="712519" cy="856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8311119" y="3241899"/>
              <a:ext cx="45719" cy="464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true"/>
            <p:nvPr/>
          </p:nvSpPr>
          <p:spPr>
            <a:xfrm>
              <a:off x="8203572" y="3618012"/>
              <a:ext cx="260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4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/>
          <p:cNvSpPr txBox="true"/>
          <p:nvPr/>
        </p:nvSpPr>
        <p:spPr>
          <a:xfrm>
            <a:off x="2941935" y="3555180"/>
            <a:ext cx="26624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i="1" dirty="0">
                <a:solidFill>
                  <a:schemeClr val="bg1"/>
                </a:solidFill>
              </a:rPr>
              <a:t>解读</a:t>
            </a:r>
            <a:endParaRPr lang="zh-CN" altLang="en-US" sz="3600" i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true"/>
          <p:nvPr/>
        </p:nvSpPr>
        <p:spPr>
          <a:xfrm>
            <a:off x="803498" y="2478114"/>
            <a:ext cx="300250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</a:rPr>
              <a:t>《规划》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155563" y="2238903"/>
            <a:ext cx="2750588" cy="835622"/>
            <a:chOff x="5155563" y="2238903"/>
            <a:chExt cx="2750588" cy="835622"/>
          </a:xfrm>
        </p:grpSpPr>
        <p:sp>
          <p:nvSpPr>
            <p:cNvPr id="10" name="矩形 9"/>
            <p:cNvSpPr/>
            <p:nvPr/>
          </p:nvSpPr>
          <p:spPr>
            <a:xfrm>
              <a:off x="5155563" y="2238903"/>
              <a:ext cx="2750588" cy="8356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380563" y="2431377"/>
              <a:ext cx="145288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特点、亮点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155568" y="3489032"/>
            <a:ext cx="2750588" cy="835622"/>
            <a:chOff x="5155568" y="3489032"/>
            <a:chExt cx="2750588" cy="835622"/>
          </a:xfrm>
        </p:grpSpPr>
        <p:sp>
          <p:nvSpPr>
            <p:cNvPr id="8" name="矩形 7"/>
            <p:cNvSpPr/>
            <p:nvPr/>
          </p:nvSpPr>
          <p:spPr>
            <a:xfrm>
              <a:off x="5155568" y="3489032"/>
              <a:ext cx="2750588" cy="8356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true"/>
            <p:nvPr/>
          </p:nvSpPr>
          <p:spPr>
            <a:xfrm>
              <a:off x="5380563" y="3646540"/>
              <a:ext cx="1198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2000" dirty="0">
                  <a:solidFill>
                    <a:schemeClr val="bg1"/>
                  </a:solidFill>
                  <a:latin typeface="+mj-ea"/>
                  <a:ea typeface="+mj-ea"/>
                </a:rPr>
                <a:t>主要指标</a:t>
              </a:r>
              <a:endParaRPr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956966" y="2247606"/>
            <a:ext cx="2750588" cy="835622"/>
            <a:chOff x="8956966" y="2247606"/>
            <a:chExt cx="2750588" cy="835622"/>
          </a:xfrm>
        </p:grpSpPr>
        <p:sp>
          <p:nvSpPr>
            <p:cNvPr id="12" name="矩形 11"/>
            <p:cNvSpPr/>
            <p:nvPr/>
          </p:nvSpPr>
          <p:spPr>
            <a:xfrm>
              <a:off x="8956966" y="2247606"/>
              <a:ext cx="2750588" cy="8356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9140058" y="2431377"/>
              <a:ext cx="119888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结构布局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042400" y="3650614"/>
            <a:ext cx="2637155" cy="464186"/>
            <a:chOff x="8956768" y="3618588"/>
            <a:chExt cx="2526877" cy="464365"/>
          </a:xfrm>
        </p:grpSpPr>
        <p:sp>
          <p:nvSpPr>
            <p:cNvPr id="14" name="矩形 13"/>
            <p:cNvSpPr/>
            <p:nvPr/>
          </p:nvSpPr>
          <p:spPr>
            <a:xfrm>
              <a:off x="8956768" y="3745638"/>
              <a:ext cx="2526877" cy="3373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8985365" y="3618588"/>
              <a:ext cx="2468880" cy="398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重点任务和主要目标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98681" y="442956"/>
            <a:ext cx="2184252" cy="421318"/>
            <a:chOff x="9698681" y="442956"/>
            <a:chExt cx="2184252" cy="421318"/>
          </a:xfrm>
        </p:grpSpPr>
        <p:sp>
          <p:nvSpPr>
            <p:cNvPr id="40" name="椭圆 39"/>
            <p:cNvSpPr/>
            <p:nvPr/>
          </p:nvSpPr>
          <p:spPr>
            <a:xfrm>
              <a:off x="9698681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9902297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105913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309529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0513145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0716761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920377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1123993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1327609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105149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0308765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0512381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715997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0919613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1123229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326845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530461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1734077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0" name="任意多边形 59"/>
          <p:cNvSpPr/>
          <p:nvPr/>
        </p:nvSpPr>
        <p:spPr>
          <a:xfrm rot="10800000" flipH="true">
            <a:off x="-1" y="6082829"/>
            <a:ext cx="12192000" cy="775170"/>
          </a:xfrm>
          <a:custGeom>
            <a:avLst/>
            <a:gdLst>
              <a:gd name="connsiteX0" fmla="*/ 3018572 w 12192000"/>
              <a:gd name="connsiteY0" fmla="*/ 774887 h 775170"/>
              <a:gd name="connsiteX1" fmla="*/ 4764619 w 12192000"/>
              <a:gd name="connsiteY1" fmla="*/ 486795 h 775170"/>
              <a:gd name="connsiteX2" fmla="*/ 11998243 w 12192000"/>
              <a:gd name="connsiteY2" fmla="*/ 693672 h 775170"/>
              <a:gd name="connsiteX3" fmla="*/ 12192000 w 12192000"/>
              <a:gd name="connsiteY3" fmla="*/ 652325 h 775170"/>
              <a:gd name="connsiteX4" fmla="*/ 12192000 w 12192000"/>
              <a:gd name="connsiteY4" fmla="*/ 0 h 775170"/>
              <a:gd name="connsiteX5" fmla="*/ 0 w 12192000"/>
              <a:gd name="connsiteY5" fmla="*/ 0 h 775170"/>
              <a:gd name="connsiteX6" fmla="*/ 0 w 12192000"/>
              <a:gd name="connsiteY6" fmla="*/ 348663 h 775170"/>
              <a:gd name="connsiteX7" fmla="*/ 274783 w 12192000"/>
              <a:gd name="connsiteY7" fmla="*/ 394605 h 775170"/>
              <a:gd name="connsiteX8" fmla="*/ 3018572 w 12192000"/>
              <a:gd name="connsiteY8" fmla="*/ 774887 h 7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75170">
                <a:moveTo>
                  <a:pt x="3018572" y="774887"/>
                </a:moveTo>
                <a:cubicBezTo>
                  <a:pt x="3600588" y="780436"/>
                  <a:pt x="4182603" y="705318"/>
                  <a:pt x="4764619" y="486795"/>
                </a:cubicBezTo>
                <a:cubicBezTo>
                  <a:pt x="7175827" y="-418516"/>
                  <a:pt x="9587035" y="1137486"/>
                  <a:pt x="11998243" y="693672"/>
                </a:cubicBezTo>
                <a:lnTo>
                  <a:pt x="12192000" y="652325"/>
                </a:lnTo>
                <a:lnTo>
                  <a:pt x="12192000" y="0"/>
                </a:lnTo>
                <a:lnTo>
                  <a:pt x="0" y="0"/>
                </a:lnTo>
                <a:lnTo>
                  <a:pt x="0" y="348663"/>
                </a:lnTo>
                <a:lnTo>
                  <a:pt x="274783" y="394605"/>
                </a:lnTo>
                <a:cubicBezTo>
                  <a:pt x="1189379" y="558254"/>
                  <a:pt x="2103976" y="766168"/>
                  <a:pt x="3018572" y="774887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alpha val="74000"/>
                  <a:lumMod val="44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 rot="5400000">
            <a:off x="7651251" y="2836659"/>
            <a:ext cx="45719" cy="464080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tru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5400000">
            <a:off x="11453606" y="2845580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 461"/>
          <p:cNvSpPr/>
          <p:nvPr/>
        </p:nvSpPr>
        <p:spPr>
          <a:xfrm>
            <a:off x="4726001" y="2921700"/>
            <a:ext cx="7040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《规划》特点、亮点</a:t>
            </a:r>
            <a:endParaRPr lang="zh-CN" alt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文本框 459"/>
          <p:cNvSpPr txBox="true"/>
          <p:nvPr/>
        </p:nvSpPr>
        <p:spPr>
          <a:xfrm>
            <a:off x="2076405" y="2321004"/>
            <a:ext cx="4292730" cy="221599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01</a:t>
            </a:r>
            <a:endParaRPr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6297930" y="1760855"/>
            <a:ext cx="4893945" cy="352615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130935" y="1760855"/>
            <a:ext cx="4893945" cy="3526155"/>
          </a:xfrm>
          <a:prstGeom prst="roundRect">
            <a:avLst/>
          </a:prstGeom>
          <a:solidFill>
            <a:schemeClr val="accent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308687" y="189427"/>
            <a:ext cx="457200" cy="475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600775" y="459550"/>
            <a:ext cx="259080" cy="2694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《规划》特点、亮点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true"/>
          <p:nvPr/>
        </p:nvSpPr>
        <p:spPr>
          <a:xfrm>
            <a:off x="1474470" y="1960880"/>
            <a:ext cx="3361055" cy="2409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《规划》将“把握新发展阶段、贯彻新发展理念、构建新发展格局”和提升粮食和物资安全保障能力建设要求贯穿全篇。着力解决我市粮食保供压力大、粮食产业不强、应急保障能力不足、储备效能不高、粮食仓储及流通基础设施现代化不足等问题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66310" y="3987165"/>
            <a:ext cx="1116330" cy="1119505"/>
          </a:xfrm>
          <a:prstGeom prst="ellipse">
            <a:avLst/>
          </a:prstGeom>
          <a:gradFill flip="none" rotWithShape="true">
            <a:gsLst>
              <a:gs pos="10160">
                <a:schemeClr val="accent1">
                  <a:lumMod val="20000"/>
                  <a:lumOff val="80000"/>
                </a:schemeClr>
              </a:gs>
              <a:gs pos="93046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true"/>
          <p:nvPr/>
        </p:nvSpPr>
        <p:spPr>
          <a:xfrm>
            <a:off x="6611620" y="1862455"/>
            <a:ext cx="333819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《规划》坚决贯彻落实新时代国家粮食安全战略，通过创建广东省粮食安全保障示范区、国家大宗商品（粮油）储运基地建设，加强粮食综合生产能力和收储调控能力建设，实现“谷物基本自给、口粮绝对安全”，推动湛江在建设省域副中心城市，打造现代化沿海经济带重要发展极战略中加快构建更高层次、更高质量、更有效率、更可持续的粮食物资保障体系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9950450" y="3986530"/>
            <a:ext cx="1133475" cy="1120140"/>
          </a:xfrm>
          <a:prstGeom prst="ellipse">
            <a:avLst/>
          </a:prstGeom>
          <a:gradFill flip="none" rotWithShape="true">
            <a:gsLst>
              <a:gs pos="10160">
                <a:schemeClr val="accent1">
                  <a:lumMod val="20000"/>
                  <a:lumOff val="80000"/>
                </a:schemeClr>
              </a:gs>
              <a:gs pos="93046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 461"/>
          <p:cNvSpPr/>
          <p:nvPr/>
        </p:nvSpPr>
        <p:spPr>
          <a:xfrm>
            <a:off x="6356681" y="2921700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主要指标</a:t>
            </a:r>
            <a:endParaRPr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文本框 459"/>
          <p:cNvSpPr txBox="true"/>
          <p:nvPr/>
        </p:nvSpPr>
        <p:spPr>
          <a:xfrm>
            <a:off x="2064049" y="2321004"/>
            <a:ext cx="4292730" cy="221599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主要指标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09115" y="917575"/>
          <a:ext cx="8406130" cy="525018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909320"/>
                <a:gridCol w="4027805"/>
                <a:gridCol w="915670"/>
                <a:gridCol w="690880"/>
                <a:gridCol w="1129030"/>
                <a:gridCol w="733425"/>
              </a:tblGrid>
              <a:tr h="3505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序号 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ang="5400000" scaled="false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指标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ang="5400000" scaled="false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2020年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ang="5400000" scaled="false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2025年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ang="5400000" scaled="false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属性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ang="5400000" scaled="false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备注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ang="5400000" scaled="false"/>
                    </a:gradFill>
                  </a:tcPr>
                </a:tc>
              </a:tr>
              <a:tr h="182880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一、粮食生产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/>
                    </a:solidFill>
                  </a:tcPr>
                </a:tc>
                <a:tc hMerge="true">
                  <a:tcPr marL="177800" marR="177800" marT="6350" marB="6350" anchor="ctr"/>
                </a:tc>
                <a:tc hMerge="true">
                  <a:tcPr marL="177800" marR="177800" marT="6350" marB="6350" anchor="ctr"/>
                </a:tc>
                <a:tc hMerge="true">
                  <a:tcPr marL="177800" marR="177800" marT="6350" marB="6350" anchor="ctr"/>
                </a:tc>
                <a:tc hMerge="true">
                  <a:tcPr marL="177800" marR="177800" marT="6350" marB="6350" anchor="ctr"/>
                </a:tc>
                <a:tc hMerge="true">
                  <a:tcPr marL="177800" marR="177800" marT="6350" marB="6350" anchor="ctr"/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粮食种植面积（万亩）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420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约束性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9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粮食综合生产能力（万吨）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140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145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约束性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880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二、粮食流通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/>
                    </a:solidFill>
                  </a:tcPr>
                </a:tc>
                <a:tc hMerge="true">
                  <a:tcPr marL="177800" marR="177800" marT="6350" marB="6350" anchor="ctr"/>
                </a:tc>
                <a:tc hMerge="true">
                  <a:tcPr marL="177800" marR="177800" marT="6350" marB="6350" anchor="ctr"/>
                </a:tc>
                <a:tc hMerge="true">
                  <a:tcPr marL="177800" marR="177800" marT="6350" marB="6350" anchor="ctr"/>
                </a:tc>
                <a:tc hMerge="true">
                  <a:tcPr marL="177800" marR="177800" marT="6350" marB="6350" anchor="ctr"/>
                </a:tc>
                <a:tc hMerge="true">
                  <a:tcPr marL="177800" marR="177800" marT="6350" marB="6350" anchor="ctr"/>
                </a:tc>
              </a:tr>
              <a:tr h="220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年粮食购入数量（万吨）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478.2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年粮食消费量（万吨）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385.2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地方储备粮规模（万吨）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32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35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约束性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各类粮食企业有效仓容（万吨）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52.1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约束性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7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应用低温准低温储备仓容（万吨）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0.5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8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应用气调储粮仓容（万吨）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9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万吨级以上粮食码头（个）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产值亿元以上粮食企业（个）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11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粮食应急能力（万吨/天）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0.2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2.5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约束性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12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粮食应急保障中心（个）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13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粮食应急供应点（家）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139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14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储备库点信息化覆盖率（%）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100%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约束性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库存粮食质量安全总体合格率（%）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95%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97%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约束性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grid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" panose="02010609060101010101" charset="-122"/>
                        </a:rPr>
                        <a:t>三、应急物资</a:t>
                      </a: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/>
                    </a:solidFill>
                  </a:tcPr>
                </a:tc>
                <a:tc hMerge="true">
                  <a:tcPr marL="12700" marR="12700" marT="12700" vert="horz" anchor="ctr" anchorCtr="false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true">
                  <a:tcPr marL="12700" marR="12700" marT="12700" vert="horz" anchor="ctr" anchorCtr="false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true">
                  <a:tcPr marL="12700" marR="12700" marT="12700" vert="horz" anchor="ctr" anchorCtr="false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true">
                  <a:tcPr marL="12700" marR="12700" marT="12700" vert="horz" anchor="ctr" anchorCtr="false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true">
                  <a:tcPr marL="12700" marR="12700" marT="12700" vert="horz" anchor="ctr" anchorCtr="false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16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救灾物资储备规模（万元）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" panose="02010609060101010101" charset="-122"/>
                        </a:rPr>
                        <a:t> </a:t>
                      </a: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17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公共性医疗防控物资储备（万元）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8000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" panose="02010609060101010101" charset="-122"/>
                        </a:rPr>
                        <a:t> </a:t>
                      </a: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18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食用盐储备（吨）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2200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3000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仿宋" panose="02010609060101010101" charset="-122"/>
                        </a:rPr>
                        <a:t> </a:t>
                      </a: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19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冻猪肉储备（吨）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943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预期性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2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仿宋" panose="02010609060101010101" charset="-122"/>
                      </a:endParaRPr>
                    </a:p>
                  </a:txBody>
                  <a:tcPr marL="68580" marR="68580" marT="0" marB="0" vert="horz" anchor="ctr" anchorCtr="false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文本框 15"/>
          <p:cNvSpPr txBox="true"/>
          <p:nvPr/>
        </p:nvSpPr>
        <p:spPr>
          <a:xfrm>
            <a:off x="11322050" y="2120265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 rot="12987858" flipH="true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true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剪去对角的矩形 1"/>
          <p:cNvSpPr/>
          <p:nvPr/>
        </p:nvSpPr>
        <p:spPr>
          <a:xfrm>
            <a:off x="1990090" y="989330"/>
            <a:ext cx="6694170" cy="5486400"/>
          </a:xfrm>
          <a:prstGeom prst="snip2Diag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86137" y="224378"/>
            <a:ext cx="3550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主要指标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140102" y="294824"/>
            <a:ext cx="1317726" cy="598893"/>
            <a:chOff x="511544" y="212651"/>
            <a:chExt cx="1777784" cy="807984"/>
          </a:xfrm>
        </p:grpSpPr>
        <p:sp>
          <p:nvSpPr>
            <p:cNvPr id="49" name="椭圆 48"/>
            <p:cNvSpPr/>
            <p:nvPr/>
          </p:nvSpPr>
          <p:spPr>
            <a:xfrm>
              <a:off x="511544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15160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918776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22392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326008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529624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33240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936856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140472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11544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15160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918776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122392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326008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529624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733240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936856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140472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511544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715160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918776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1122392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326008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529624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1733240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1936856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2140472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true"/>
          <p:nvPr/>
        </p:nvSpPr>
        <p:spPr>
          <a:xfrm>
            <a:off x="2660650" y="1188085"/>
            <a:ext cx="5560695" cy="47390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1.年粮食购入数量达到500万吨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2.年粮食消费量达到400万吨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3.地方储备规模 35万吨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4.粮食应急能力不低于0.5万吨/天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5.粮食应急保障中心达6个（各县（市）、市直各一个）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6.粮食应急供应网点200家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7.政府储备粮承储苦点信息化覆盖率达100%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8.库存粮食质量总体合格率达97%以上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9.各粮食企业有效仓容达到100万吨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10.应用低温准低温仓容达到5万吨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11.公共卫生医疗防控物资储备8000万元以上</a:t>
            </a:r>
            <a:endParaRPr lang="zh-CN" altLang="en-US" dirty="0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</a:rPr>
              <a:t>12.救灾物资储备规模达到5000万元以上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diagram20189782_1*r_v*1_2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DIAGRAM_SCHEMECOLOR_ID" val="5"/>
  <p:tag name="KSO_WM_UNIT_USESOURCEFORMAT_APPLY" val="1"/>
</p:tagLst>
</file>

<file path=ppt/tags/tag2.xml><?xml version="1.0" encoding="utf-8"?>
<p:tagLst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diagram20189782_1*r_v*1_2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DIAGRAM_SCHEMECOLOR_ID" val="5"/>
  <p:tag name="KSO_WM_UNIT_USESOURCEFORMAT_APPLY" val="1"/>
</p:tagLst>
</file>

<file path=ppt/tags/tag3.xml><?xml version="1.0" encoding="utf-8"?>
<p:tagLst xmlns:p="http://schemas.openxmlformats.org/presentationml/2006/main">
  <p:tag name="KSO_WM_UNIT_TABLE_BEAUTIFY" val="smartTable{71f28f86-abc4-4628-95f4-19f6e27d75d2}"/>
  <p:tag name="TABLE_ENDDRAG_ORIGIN_RECT" val="671*198"/>
  <p:tag name="TABLE_ENDDRAG_RECT" val="204*37*671*198"/>
  <p:tag name="TABLE_AUTOADJUST_FLAG" val="1"/>
</p:tagLst>
</file>

<file path=ppt/tags/tag4.xml><?xml version="1.0" encoding="utf-8"?>
<p:tagLst xmlns:p="http://schemas.openxmlformats.org/presentationml/2006/main">
  <p:tag name="KSO_WM_UNIT_TABLE_BEAUTIFY" val="smartTable{4aa14698-9f3b-40f5-b8f3-a735376b910e}"/>
</p:tagLst>
</file>

<file path=ppt/theme/theme1.xml><?xml version="1.0" encoding="utf-8"?>
<a:theme xmlns:a="http://schemas.openxmlformats.org/drawingml/2006/main" name="officePLUS​​">
  <a:themeElements>
    <a:clrScheme name="蓝色系年中工作总结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B8EF4"/>
      </a:accent1>
      <a:accent2>
        <a:srgbClr val="0846B4"/>
      </a:accent2>
      <a:accent3>
        <a:srgbClr val="0B8EF4"/>
      </a:accent3>
      <a:accent4>
        <a:srgbClr val="0565F1"/>
      </a:accent4>
      <a:accent5>
        <a:srgbClr val="1E3879"/>
      </a:accent5>
      <a:accent6>
        <a:srgbClr val="F1A261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>
    <a:spDef>
      <a:spPr>
        <a:solidFill>
          <a:schemeClr val="bg1">
            <a:alpha val="23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lnSpc>
            <a:spcPct val="150000"/>
          </a:lnSpc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5643</Words>
  <Application>WPS 演示</Application>
  <PresentationFormat>宽屏</PresentationFormat>
  <Paragraphs>586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Nimbus Roman No9 L</vt:lpstr>
      <vt:lpstr>微软雅黑 Light</vt:lpstr>
      <vt:lpstr>方正黑体_GBK</vt:lpstr>
      <vt:lpstr>Segoe UI Light</vt:lpstr>
      <vt:lpstr>Noto Naskh Arabic</vt:lpstr>
      <vt:lpstr>微软雅黑</vt:lpstr>
      <vt:lpstr>黑体</vt:lpstr>
      <vt:lpstr>Wingdings</vt:lpstr>
      <vt:lpstr>仿宋</vt:lpstr>
      <vt:lpstr>仿宋_GB2312</vt:lpstr>
      <vt:lpstr>方正书宋_GBK</vt:lpstr>
      <vt:lpstr>宋体</vt:lpstr>
      <vt:lpstr>Arial Unicode MS</vt:lpstr>
      <vt:lpstr>等线</vt:lpstr>
      <vt:lpstr>微软雅黑</vt:lpstr>
      <vt:lpstr>officePLUS​​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348288248@qq.com</dc:creator>
  <cp:lastModifiedBy>admin123</cp:lastModifiedBy>
  <cp:revision>131</cp:revision>
  <dcterms:created xsi:type="dcterms:W3CDTF">2022-12-15T12:39:10Z</dcterms:created>
  <dcterms:modified xsi:type="dcterms:W3CDTF">2022-12-15T12:39:10Z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FBC077B239024DF5B30A9FDD14B0963C</vt:lpwstr>
  </property>
  <property fmtid="{D5CDD505-2E9C-101B-9397-08002B2CF9AE}" pid="3" name="KSOProductBuildVer">
    <vt:lpwstr>2052-11.8.2.10422</vt:lpwstr>
  </property>
</Properties>
</file>